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66" r:id="rId3"/>
    <p:sldId id="258" r:id="rId4"/>
    <p:sldId id="270" r:id="rId5"/>
    <p:sldId id="261" r:id="rId6"/>
    <p:sldId id="271" r:id="rId7"/>
    <p:sldId id="262" r:id="rId8"/>
    <p:sldId id="268" r:id="rId9"/>
    <p:sldId id="272" r:id="rId10"/>
    <p:sldId id="274" r:id="rId11"/>
  </p:sldIdLst>
  <p:sldSz cx="12192000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ini\Desktop\Dotazn&#237;k\Etick&#253;%20dotazn&#237;k\Vyhodnotenie\dotazn&#237;k%20rozdelenie%20pod&#318;a%20skup&#237;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ini\Desktop\Dotazn&#237;k\Etick&#253;%20dotazn&#237;k\Vyhodnotenie\dotazn&#237;k%20rozdelenie%20pod&#318;a%20skup&#237;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ini\Desktop\Dotazn&#237;k\Etick&#253;%20dotazn&#237;k\Vyhodnotenie\dotazn&#237;k%20rozdelenie%20pod&#318;a%20skup&#237;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800" b="1" i="0" u="none" strike="noStrike" baseline="0" dirty="0" smtClean="0">
                <a:solidFill>
                  <a:schemeClr val="tx1"/>
                </a:solidFill>
                <a:effectLst/>
              </a:rPr>
              <a:t>Ak </a:t>
            </a:r>
            <a:r>
              <a:rPr lang="sk-SK" sz="1800" b="1" i="0" u="none" strike="noStrike" baseline="0" dirty="0">
                <a:solidFill>
                  <a:schemeClr val="tx1"/>
                </a:solidFill>
                <a:effectLst/>
              </a:rPr>
              <a:t>by ste mali podozrenie o neetickom správaní Vašich nadriadených alebo spolupracovníkov, viete, ako máte postupovať?</a:t>
            </a:r>
            <a:r>
              <a:rPr lang="sk-SK" sz="1800" b="1" i="0" u="none" strike="noStrike" baseline="0" dirty="0">
                <a:solidFill>
                  <a:schemeClr val="tx1"/>
                </a:solidFill>
              </a:rPr>
              <a:t> </a:t>
            </a:r>
            <a:endParaRPr lang="sk-SK" sz="18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DC-429C-B95A-C45BC1DC08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DC-429C-B95A-C45BC1DC08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DC-429C-B95A-C45BC1DC08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DC-429C-B95A-C45BC1DC08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Hodnoty!$A$41:$A$44</c:f>
              <c:strCache>
                <c:ptCount val="4"/>
                <c:pt idx="0">
                  <c:v>áno, mám všetky informácie</c:v>
                </c:pt>
                <c:pt idx="1">
                  <c:v>mám len čiastočné informácie</c:v>
                </c:pt>
                <c:pt idx="2">
                  <c:v>neviem ako postupovať</c:v>
                </c:pt>
                <c:pt idx="3">
                  <c:v>nie, žiadne postupy v našej inštitúcii nie sú stanovené</c:v>
                </c:pt>
              </c:strCache>
            </c:strRef>
          </c:cat>
          <c:val>
            <c:numRef>
              <c:f>Hodnoty!$C$41:$C$44</c:f>
              <c:numCache>
                <c:formatCode>General</c:formatCode>
                <c:ptCount val="4"/>
                <c:pt idx="0">
                  <c:v>1983</c:v>
                </c:pt>
                <c:pt idx="1">
                  <c:v>2294</c:v>
                </c:pt>
                <c:pt idx="2">
                  <c:v>1213</c:v>
                </c:pt>
                <c:pt idx="3">
                  <c:v>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DC-429C-B95A-C45BC1DC08E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4DC-429C-B95A-C45BC1DC08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24DC-429C-B95A-C45BC1DC08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24DC-429C-B95A-C45BC1DC08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24DC-429C-B95A-C45BC1DC08EA}"/>
              </c:ext>
            </c:extLst>
          </c:dPt>
          <c:cat>
            <c:strRef>
              <c:f>Hodnoty!$A$41:$A$44</c:f>
              <c:strCache>
                <c:ptCount val="4"/>
                <c:pt idx="0">
                  <c:v>áno, mám všetky informácie</c:v>
                </c:pt>
                <c:pt idx="1">
                  <c:v>mám len čiastočné informácie</c:v>
                </c:pt>
                <c:pt idx="2">
                  <c:v>neviem ako postupovať</c:v>
                </c:pt>
                <c:pt idx="3">
                  <c:v>nie, žiadne postupy v našej inštitúcii nie sú stanovené</c:v>
                </c:pt>
              </c:strCache>
            </c:strRef>
          </c:cat>
          <c:val>
            <c:numRef>
              <c:f>Hodnoty!$B$41:$B$44</c:f>
              <c:numCache>
                <c:formatCode>General</c:formatCode>
                <c:ptCount val="4"/>
                <c:pt idx="0">
                  <c:v>1983</c:v>
                </c:pt>
                <c:pt idx="1">
                  <c:v>2294</c:v>
                </c:pt>
                <c:pt idx="2">
                  <c:v>1213</c:v>
                </c:pt>
                <c:pt idx="3">
                  <c:v>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4DC-429C-B95A-C45BC1DC0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600" b="1" dirty="0">
                <a:solidFill>
                  <a:schemeClr val="tx1"/>
                </a:solidFill>
              </a:rPr>
              <a:t>In </a:t>
            </a:r>
            <a:r>
              <a:rPr lang="sk-SK" sz="1600" b="1" dirty="0" err="1">
                <a:solidFill>
                  <a:schemeClr val="tx1"/>
                </a:solidFill>
              </a:rPr>
              <a:t>recent</a:t>
            </a:r>
            <a:r>
              <a:rPr lang="sk-SK" sz="1600" b="1" dirty="0">
                <a:solidFill>
                  <a:schemeClr val="tx1"/>
                </a:solidFill>
              </a:rPr>
              <a:t> </a:t>
            </a:r>
            <a:r>
              <a:rPr lang="sk-SK" sz="1600" b="1" dirty="0" err="1">
                <a:solidFill>
                  <a:schemeClr val="tx1"/>
                </a:solidFill>
              </a:rPr>
              <a:t>years</a:t>
            </a:r>
            <a:r>
              <a:rPr lang="sk-SK" sz="1600" b="1" dirty="0">
                <a:solidFill>
                  <a:schemeClr val="tx1"/>
                </a:solidFill>
              </a:rPr>
              <a:t>, </a:t>
            </a:r>
            <a:r>
              <a:rPr lang="sk-SK" sz="1600" b="1" dirty="0" err="1">
                <a:solidFill>
                  <a:schemeClr val="tx1"/>
                </a:solidFill>
              </a:rPr>
              <a:t>ethical</a:t>
            </a:r>
            <a:r>
              <a:rPr lang="sk-SK" sz="1600" b="1" dirty="0">
                <a:solidFill>
                  <a:schemeClr val="tx1"/>
                </a:solidFill>
              </a:rPr>
              <a:t> </a:t>
            </a:r>
            <a:r>
              <a:rPr lang="sk-SK" sz="1600" b="1" dirty="0" err="1">
                <a:solidFill>
                  <a:schemeClr val="tx1"/>
                </a:solidFill>
              </a:rPr>
              <a:t>behavior</a:t>
            </a:r>
            <a:r>
              <a:rPr lang="sk-SK" sz="1600" b="1" dirty="0">
                <a:solidFill>
                  <a:schemeClr val="tx1"/>
                </a:solidFill>
              </a:rPr>
              <a:t> at </a:t>
            </a:r>
            <a:r>
              <a:rPr lang="sk-SK" sz="1600" b="1" dirty="0" err="1">
                <a:solidFill>
                  <a:schemeClr val="tx1"/>
                </a:solidFill>
              </a:rPr>
              <a:t>your</a:t>
            </a:r>
            <a:r>
              <a:rPr lang="sk-SK" sz="1600" b="1" dirty="0">
                <a:solidFill>
                  <a:schemeClr val="tx1"/>
                </a:solidFill>
              </a:rPr>
              <a:t> </a:t>
            </a:r>
            <a:r>
              <a:rPr lang="sk-SK" sz="1600" b="1" dirty="0" err="1">
                <a:solidFill>
                  <a:schemeClr val="tx1"/>
                </a:solidFill>
              </a:rPr>
              <a:t>workplace</a:t>
            </a:r>
            <a:r>
              <a:rPr lang="sk-SK" sz="1600" b="1" dirty="0">
                <a:solidFill>
                  <a:schemeClr val="tx1"/>
                </a:solidFill>
              </a:rPr>
              <a:t> has:</a:t>
            </a:r>
          </a:p>
        </c:rich>
      </c:tx>
      <c:layout>
        <c:manualLayout>
          <c:xMode val="edge"/>
          <c:yMode val="edge"/>
          <c:x val="0.1253720577563994"/>
          <c:y val="1.97019829451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'Hodnoty EN'!$B$435</c:f>
              <c:strCache>
                <c:ptCount val="1"/>
                <c:pt idx="0">
                  <c:v>HODNOTY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BE8-462B-AD98-A1A81737F2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BE8-462B-AD98-A1A81737F2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BE8-462B-AD98-A1A81737F2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BE8-462B-AD98-A1A81737F2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BE8-462B-AD98-A1A81737F22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BE8-462B-AD98-A1A81737F2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'Hodnoty EN'!$A$436:$A$441</c:f>
              <c:strCache>
                <c:ptCount val="6"/>
                <c:pt idx="0">
                  <c:v>significantly improved</c:v>
                </c:pt>
                <c:pt idx="1">
                  <c:v>slightly improved</c:v>
                </c:pt>
                <c:pt idx="2">
                  <c:v>has not changed - remained the same</c:v>
                </c:pt>
                <c:pt idx="3">
                  <c:v>slightly worsened</c:v>
                </c:pt>
                <c:pt idx="4">
                  <c:v>significantly worsened</c:v>
                </c:pt>
                <c:pt idx="5">
                  <c:v>I can't judge</c:v>
                </c:pt>
              </c:strCache>
            </c:strRef>
          </c:cat>
          <c:val>
            <c:numRef>
              <c:f>'Hodnoty EN'!$B$436:$B$441</c:f>
              <c:numCache>
                <c:formatCode>General</c:formatCode>
                <c:ptCount val="6"/>
                <c:pt idx="0">
                  <c:v>243</c:v>
                </c:pt>
                <c:pt idx="1">
                  <c:v>813</c:v>
                </c:pt>
                <c:pt idx="2">
                  <c:v>2196</c:v>
                </c:pt>
                <c:pt idx="3">
                  <c:v>604</c:v>
                </c:pt>
                <c:pt idx="4">
                  <c:v>500</c:v>
                </c:pt>
                <c:pt idx="5">
                  <c:v>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BE8-462B-AD98-A1A81737F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How do you assess the overall level of ethical behavior in civil service in the Slovak Republic?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'Hodnoty EN'!$B$442</c:f>
              <c:strCache>
                <c:ptCount val="1"/>
                <c:pt idx="0">
                  <c:v>HODNOTY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A8-4AC0-80B8-09C74B2AB0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A8-4AC0-80B8-09C74B2AB0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A8-4AC0-80B8-09C74B2AB0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7A8-4AC0-80B8-09C74B2AB0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7A8-4AC0-80B8-09C74B2AB0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7A8-4AC0-80B8-09C74B2AB0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'Hodnoty EN'!$A$443:$A$448</c:f>
              <c:strCache>
                <c:ptCount val="6"/>
                <c:pt idx="0">
                  <c:v>very low</c:v>
                </c:pt>
                <c:pt idx="1">
                  <c:v>low</c:v>
                </c:pt>
                <c:pt idx="2">
                  <c:v>neither low nor high</c:v>
                </c:pt>
                <c:pt idx="3">
                  <c:v>high</c:v>
                </c:pt>
                <c:pt idx="4">
                  <c:v>very high</c:v>
                </c:pt>
                <c:pt idx="5">
                  <c:v>I can't judge</c:v>
                </c:pt>
              </c:strCache>
            </c:strRef>
          </c:cat>
          <c:val>
            <c:numRef>
              <c:f>'Hodnoty EN'!$B$443:$B$448</c:f>
              <c:numCache>
                <c:formatCode>General</c:formatCode>
                <c:ptCount val="6"/>
                <c:pt idx="0">
                  <c:v>569</c:v>
                </c:pt>
                <c:pt idx="1">
                  <c:v>1323</c:v>
                </c:pt>
                <c:pt idx="2">
                  <c:v>2290</c:v>
                </c:pt>
                <c:pt idx="3">
                  <c:v>378</c:v>
                </c:pt>
                <c:pt idx="4">
                  <c:v>54</c:v>
                </c:pt>
                <c:pt idx="5">
                  <c:v>1213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A8-4AC0-80B8-09C74B2AB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A848C-BC6E-4D4E-BE67-5EA745795030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99F6D-6849-410D-B3E5-C7B6053B5C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2135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47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04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757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11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770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03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48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34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203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398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360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BC13-C1DF-426F-B7AC-F06D9B3E8749}" type="datetimeFigureOut">
              <a:rPr lang="sk-SK" smtClean="0"/>
              <a:t>18.6.2019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EE6D-2F4B-418F-AE08-933E4BC354D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422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4585" y="2039815"/>
            <a:ext cx="9183077" cy="162645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C00000"/>
                </a:solidFill>
              </a:rPr>
              <a:t>Prečo téma etika v ŠS?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4585" y="2039815"/>
            <a:ext cx="8917353" cy="4200564"/>
          </a:xfrm>
        </p:spPr>
        <p:txBody>
          <a:bodyPr>
            <a:normAutofit/>
          </a:bodyPr>
          <a:lstStyle/>
          <a:p>
            <a:endParaRPr lang="sk-SK" sz="3600" dirty="0" smtClean="0"/>
          </a:p>
          <a:p>
            <a:r>
              <a:rPr lang="sk-SK" sz="16000" dirty="0" smtClean="0"/>
              <a:t> </a:t>
            </a:r>
          </a:p>
          <a:p>
            <a:r>
              <a:rPr lang="sk-SK" sz="3200" dirty="0" smtClean="0"/>
              <a:t>doc. Ing. Daniela </a:t>
            </a:r>
            <a:r>
              <a:rPr lang="sk-SK" sz="3200" dirty="0"/>
              <a:t>Z</a:t>
            </a:r>
            <a:r>
              <a:rPr lang="sk-SK" sz="3200" dirty="0" smtClean="0"/>
              <a:t>emanovičová, CSc.</a:t>
            </a:r>
          </a:p>
          <a:p>
            <a:endParaRPr lang="sk-SK" sz="2900" dirty="0" smtClean="0"/>
          </a:p>
          <a:p>
            <a:endParaRPr lang="sk-SK" sz="5100" dirty="0"/>
          </a:p>
        </p:txBody>
      </p:sp>
      <p:pic>
        <p:nvPicPr>
          <p:cNvPr id="7" name="Zástupný objekt pre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67" y="409970"/>
            <a:ext cx="3766712" cy="115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				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</a:t>
            </a:r>
          </a:p>
          <a:p>
            <a:pPr marL="0" indent="0">
              <a:buNone/>
            </a:pPr>
            <a:r>
              <a:rPr lang="sk-SK" b="1" dirty="0">
                <a:solidFill>
                  <a:srgbClr val="C00000"/>
                </a:solidFill>
              </a:rPr>
              <a:t>	</a:t>
            </a:r>
            <a:r>
              <a:rPr lang="sk-SK" b="1" dirty="0" smtClean="0">
                <a:solidFill>
                  <a:srgbClr val="C00000"/>
                </a:solidFill>
              </a:rPr>
              <a:t>		Ďakujem za pozornosť</a:t>
            </a:r>
          </a:p>
          <a:p>
            <a:pPr marL="1371600" lvl="3" indent="0">
              <a:buNone/>
            </a:pPr>
            <a:r>
              <a:rPr lang="sk-SK" b="1" dirty="0" smtClean="0"/>
              <a:t>		     </a:t>
            </a:r>
          </a:p>
          <a:p>
            <a:pPr marL="1371600" lvl="3" indent="0">
              <a:buNone/>
            </a:pPr>
            <a:endParaRPr lang="sk-SK" b="1" dirty="0"/>
          </a:p>
          <a:p>
            <a:pPr marL="1371600" lvl="3" indent="0">
              <a:buNone/>
            </a:pPr>
            <a:r>
              <a:rPr lang="sk-SK" b="1" dirty="0" smtClean="0"/>
              <a:t>		</a:t>
            </a:r>
            <a:r>
              <a:rPr lang="sk-SK" dirty="0" smtClean="0"/>
              <a:t>www.radaprestatnusluzbu.vlada.gov.sk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69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 </a:t>
            </a:r>
            <a:r>
              <a:rPr lang="sk-SK" sz="3600" b="1" dirty="0" smtClean="0">
                <a:solidFill>
                  <a:srgbClr val="C00000"/>
                </a:solidFill>
              </a:rPr>
              <a:t>Prečo je téma </a:t>
            </a:r>
            <a:r>
              <a:rPr lang="sk-SK" sz="3600" b="1" dirty="0" smtClean="0">
                <a:solidFill>
                  <a:srgbClr val="C00000"/>
                </a:solidFill>
              </a:rPr>
              <a:t>etiky </a:t>
            </a:r>
            <a:r>
              <a:rPr lang="sk-SK" sz="3600" b="1" dirty="0" smtClean="0">
                <a:solidFill>
                  <a:srgbClr val="C00000"/>
                </a:solidFill>
              </a:rPr>
              <a:t>v ŠS aktuálna v SR</a:t>
            </a:r>
            <a:endParaRPr lang="sk-SK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04211"/>
            <a:ext cx="10515600" cy="4572752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Výsledky </a:t>
            </a:r>
            <a:r>
              <a:rPr lang="sk-SK" sz="3200" b="1" dirty="0" smtClean="0">
                <a:solidFill>
                  <a:srgbClr val="C00000"/>
                </a:solidFill>
              </a:rPr>
              <a:t>zberu dát </a:t>
            </a:r>
            <a:r>
              <a:rPr lang="sk-SK" sz="3200" b="1" dirty="0" smtClean="0"/>
              <a:t>v oblasti etiky:</a:t>
            </a:r>
          </a:p>
          <a:p>
            <a:pPr lvl="1"/>
            <a:r>
              <a:rPr lang="sk-SK" sz="3200" dirty="0" smtClean="0"/>
              <a:t>od </a:t>
            </a:r>
            <a:r>
              <a:rPr lang="sk-SK" sz="3200" b="1" dirty="0" smtClean="0">
                <a:solidFill>
                  <a:srgbClr val="C00000"/>
                </a:solidFill>
              </a:rPr>
              <a:t>SÚ</a:t>
            </a:r>
            <a:r>
              <a:rPr lang="sk-SK" sz="3200" b="1" dirty="0" smtClean="0"/>
              <a:t>  </a:t>
            </a:r>
          </a:p>
          <a:p>
            <a:pPr lvl="1"/>
            <a:r>
              <a:rPr lang="sk-SK" sz="3200" dirty="0" smtClean="0"/>
              <a:t>anonymný </a:t>
            </a:r>
            <a:r>
              <a:rPr lang="sk-SK" sz="3200" b="1" dirty="0" smtClean="0"/>
              <a:t>dotazníkový</a:t>
            </a:r>
            <a:r>
              <a:rPr lang="sk-SK" sz="3200" b="1" dirty="0" smtClean="0">
                <a:solidFill>
                  <a:srgbClr val="C00000"/>
                </a:solidFill>
              </a:rPr>
              <a:t> prieskum </a:t>
            </a:r>
            <a:r>
              <a:rPr lang="sk-SK" sz="3200" dirty="0" smtClean="0"/>
              <a:t>(</a:t>
            </a:r>
            <a:r>
              <a:rPr lang="sk-SK" sz="3200" dirty="0" smtClean="0">
                <a:solidFill>
                  <a:srgbClr val="C00000"/>
                </a:solidFill>
              </a:rPr>
              <a:t>5 827 respondentov, </a:t>
            </a:r>
            <a:r>
              <a:rPr lang="sk-SK" sz="3200" dirty="0" smtClean="0"/>
              <a:t>viac ako </a:t>
            </a:r>
            <a:r>
              <a:rPr lang="sk-SK" sz="3200" dirty="0" smtClean="0">
                <a:solidFill>
                  <a:srgbClr val="C00000"/>
                </a:solidFill>
              </a:rPr>
              <a:t>15% ŠZ</a:t>
            </a:r>
            <a:r>
              <a:rPr lang="sk-SK" sz="3200" dirty="0" smtClean="0"/>
              <a:t>)</a:t>
            </a:r>
          </a:p>
          <a:p>
            <a:pPr lvl="1"/>
            <a:r>
              <a:rPr lang="sk-SK" sz="3200" dirty="0" smtClean="0"/>
              <a:t>v oblasti etiky sme na </a:t>
            </a:r>
            <a:r>
              <a:rPr lang="sk-SK" sz="3200" dirty="0" smtClean="0">
                <a:solidFill>
                  <a:srgbClr val="C00000"/>
                </a:solidFill>
              </a:rPr>
              <a:t>začiatku, </a:t>
            </a:r>
            <a:r>
              <a:rPr lang="sk-SK" sz="3200" dirty="0" smtClean="0"/>
              <a:t>potrebujeme sa etike venovať</a:t>
            </a:r>
          </a:p>
          <a:p>
            <a:r>
              <a:rPr lang="sk-SK" sz="3200" dirty="0" smtClean="0"/>
              <a:t>V MPK je </a:t>
            </a:r>
            <a:r>
              <a:rPr lang="sk-SK" sz="3200" dirty="0" smtClean="0">
                <a:solidFill>
                  <a:srgbClr val="C00000"/>
                </a:solidFill>
              </a:rPr>
              <a:t>Etický kódex pre ŠZ</a:t>
            </a:r>
            <a:r>
              <a:rPr lang="sk-SK" sz="3200" dirty="0" smtClean="0"/>
              <a:t>, jedinečná šanca pre Slovensko </a:t>
            </a:r>
          </a:p>
          <a:p>
            <a:r>
              <a:rPr lang="sk-SK" sz="3200" dirty="0" smtClean="0"/>
              <a:t>Je dostupná </a:t>
            </a:r>
            <a:r>
              <a:rPr lang="sk-SK" sz="3200" dirty="0" smtClean="0">
                <a:solidFill>
                  <a:srgbClr val="C00000"/>
                </a:solidFill>
              </a:rPr>
              <a:t>dobrá prax v zahraničí</a:t>
            </a:r>
            <a:r>
              <a:rPr lang="sk-SK" sz="3200" dirty="0" smtClean="0"/>
              <a:t>, odporúčania medzinárodných inštitúcií</a:t>
            </a:r>
          </a:p>
        </p:txBody>
      </p:sp>
    </p:spTree>
    <p:extLst>
      <p:ext uri="{BB962C8B-B14F-4D97-AF65-F5344CB8AC3E}">
        <p14:creationId xmlns:p14="http://schemas.microsoft.com/office/powerpoint/2010/main" val="332048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7107"/>
          </a:xfrm>
        </p:spPr>
        <p:txBody>
          <a:bodyPr/>
          <a:lstStyle/>
          <a:p>
            <a:r>
              <a:rPr lang="sk-SK" dirty="0" smtClean="0"/>
              <a:t> 			</a:t>
            </a:r>
            <a:r>
              <a:rPr lang="sk-SK" sz="3600" b="1" dirty="0" smtClean="0">
                <a:solidFill>
                  <a:srgbClr val="C00000"/>
                </a:solidFill>
              </a:rPr>
              <a:t>Niektoré zistenia Rady pre ŠS</a:t>
            </a:r>
            <a:endParaRPr lang="sk-SK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12232"/>
            <a:ext cx="10515600" cy="456473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sk-SK" sz="11200" b="1" dirty="0" smtClean="0">
                <a:solidFill>
                  <a:srgbClr val="C00000"/>
                </a:solidFill>
              </a:rPr>
              <a:t>Nízka informovanosť</a:t>
            </a:r>
          </a:p>
          <a:p>
            <a:r>
              <a:rPr lang="sk-SK" sz="11200" dirty="0" smtClean="0"/>
              <a:t>iba </a:t>
            </a:r>
            <a:r>
              <a:rPr lang="sk-SK" sz="11200" dirty="0" smtClean="0">
                <a:solidFill>
                  <a:srgbClr val="C00000"/>
                </a:solidFill>
              </a:rPr>
              <a:t>1/3 ŠZ má všetky informácie</a:t>
            </a:r>
            <a:r>
              <a:rPr lang="sk-SK" sz="11200" dirty="0" smtClean="0"/>
              <a:t>, ako postupovať, ak majú podozrenie na neetické správanie</a:t>
            </a:r>
          </a:p>
          <a:p>
            <a:r>
              <a:rPr lang="sk-SK" sz="11200" dirty="0" smtClean="0"/>
              <a:t>veľmi málo sú ŠZ informovaní </a:t>
            </a:r>
            <a:r>
              <a:rPr lang="sk-SK" sz="11200" dirty="0" smtClean="0">
                <a:solidFill>
                  <a:srgbClr val="C00000"/>
                </a:solidFill>
              </a:rPr>
              <a:t>o riešení neetického konania, </a:t>
            </a:r>
            <a:r>
              <a:rPr lang="sk-SK" sz="11200" dirty="0" smtClean="0"/>
              <a:t>prevláda </a:t>
            </a:r>
            <a:r>
              <a:rPr lang="sk-SK" sz="11200" dirty="0" smtClean="0">
                <a:solidFill>
                  <a:srgbClr val="C00000"/>
                </a:solidFill>
              </a:rPr>
              <a:t>„neviem“</a:t>
            </a:r>
          </a:p>
          <a:p>
            <a:r>
              <a:rPr lang="sk-SK" sz="11200" dirty="0" smtClean="0"/>
              <a:t>50% ŠZ uviedlo, že SÚ má stanovené </a:t>
            </a:r>
            <a:r>
              <a:rPr lang="sk-SK" sz="11200" dirty="0" smtClean="0">
                <a:solidFill>
                  <a:srgbClr val="C00000"/>
                </a:solidFill>
              </a:rPr>
              <a:t>postupy pre prijímanie darov </a:t>
            </a:r>
            <a:r>
              <a:rPr lang="sk-SK" sz="11200" dirty="0" smtClean="0"/>
              <a:t>a iných výhod</a:t>
            </a:r>
          </a:p>
          <a:p>
            <a:r>
              <a:rPr lang="sk-SK" sz="11200" dirty="0" smtClean="0"/>
              <a:t>ŠZ sa </a:t>
            </a:r>
            <a:r>
              <a:rPr lang="sk-SK" sz="11200" dirty="0" smtClean="0">
                <a:solidFill>
                  <a:srgbClr val="C00000"/>
                </a:solidFill>
              </a:rPr>
              <a:t>málo orientujú v etike</a:t>
            </a:r>
            <a:r>
              <a:rPr lang="sk-SK" sz="11200" dirty="0" smtClean="0"/>
              <a:t>, veľa odpovedí „neviem“, neutrálnych</a:t>
            </a:r>
          </a:p>
          <a:p>
            <a:pPr marL="0" indent="0">
              <a:buNone/>
            </a:pPr>
            <a:r>
              <a:rPr lang="sk-SK" sz="11200" b="1" dirty="0" smtClean="0">
                <a:solidFill>
                  <a:srgbClr val="C00000"/>
                </a:solidFill>
              </a:rPr>
              <a:t>Etika sa veľmi málo premieta do MĽZ</a:t>
            </a:r>
          </a:p>
          <a:p>
            <a:pPr marL="228600" lvl="1">
              <a:spcBef>
                <a:spcPts val="1000"/>
              </a:spcBef>
            </a:pPr>
            <a:r>
              <a:rPr lang="sk-SK" sz="11200" dirty="0" smtClean="0"/>
              <a:t>Menej ako polovica ŠZ si myslí, že sa </a:t>
            </a:r>
            <a:r>
              <a:rPr lang="sk-SK" sz="11200" dirty="0" smtClean="0">
                <a:solidFill>
                  <a:srgbClr val="C00000"/>
                </a:solidFill>
              </a:rPr>
              <a:t>etika premieta do jednotlivých oblasti MĽZ </a:t>
            </a:r>
            <a:r>
              <a:rPr lang="sk-SK" sz="11200" dirty="0" smtClean="0"/>
              <a:t>(</a:t>
            </a:r>
            <a:r>
              <a:rPr lang="sk-SK" sz="11200" dirty="0" smtClean="0"/>
              <a:t>prijímanie </a:t>
            </a:r>
            <a:r>
              <a:rPr lang="sk-SK" sz="11200" dirty="0" smtClean="0"/>
              <a:t>a </a:t>
            </a:r>
            <a:r>
              <a:rPr lang="sk-SK" sz="11200" dirty="0" smtClean="0"/>
              <a:t>prepúšťane, vzdelávanie, hodnotenie, odmeňovanie, kariérny rast)</a:t>
            </a:r>
            <a:endParaRPr lang="sk-SK" sz="11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484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			</a:t>
            </a:r>
            <a:r>
              <a:rPr lang="sk-SK" sz="3600" b="1" dirty="0" smtClean="0">
                <a:solidFill>
                  <a:srgbClr val="C00000"/>
                </a:solidFill>
              </a:rPr>
              <a:t>Niektoré zistenia (2)</a:t>
            </a:r>
            <a:endParaRPr lang="sk-SK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Graf 11"/>
          <p:cNvGraphicFramePr>
            <a:graphicFrameLocks/>
          </p:cNvGraphicFramePr>
          <p:nvPr>
            <p:extLst/>
          </p:nvPr>
        </p:nvGraphicFramePr>
        <p:xfrm>
          <a:off x="295780" y="1690688"/>
          <a:ext cx="10707842" cy="421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BlokTextu 12"/>
          <p:cNvSpPr txBox="1"/>
          <p:nvPr/>
        </p:nvSpPr>
        <p:spPr>
          <a:xfrm>
            <a:off x="550266" y="6004123"/>
            <a:ext cx="2026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Zdroj: prieskum RŠS 2018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89429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7001"/>
          </a:xfrm>
        </p:spPr>
        <p:txBody>
          <a:bodyPr/>
          <a:lstStyle/>
          <a:p>
            <a:r>
              <a:rPr lang="sk-SK" dirty="0" smtClean="0"/>
              <a:t>		</a:t>
            </a:r>
            <a:r>
              <a:rPr lang="sk-SK" sz="3600" b="1" dirty="0" smtClean="0">
                <a:solidFill>
                  <a:srgbClr val="C00000"/>
                </a:solidFill>
              </a:rPr>
              <a:t>Motivácia etického správania</a:t>
            </a:r>
            <a:endParaRPr lang="sk-SK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07432"/>
            <a:ext cx="10515600" cy="48695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C00000"/>
                </a:solidFill>
              </a:rPr>
              <a:t>Faktory, ktoré podporujú etické správanie</a:t>
            </a:r>
            <a:endParaRPr lang="sk-SK" b="1" dirty="0">
              <a:solidFill>
                <a:srgbClr val="C00000"/>
              </a:solidFill>
            </a:endParaRPr>
          </a:p>
          <a:p>
            <a:pPr lvl="1"/>
            <a:r>
              <a:rPr lang="sk-SK" dirty="0" smtClean="0"/>
              <a:t>etické </a:t>
            </a:r>
            <a:r>
              <a:rPr lang="sk-SK" dirty="0"/>
              <a:t>správanie </a:t>
            </a:r>
            <a:r>
              <a:rPr lang="sk-SK" dirty="0" smtClean="0"/>
              <a:t>nadriadených</a:t>
            </a:r>
          </a:p>
          <a:p>
            <a:pPr lvl="1"/>
            <a:r>
              <a:rPr lang="sk-SK" dirty="0" smtClean="0"/>
              <a:t>kultúra </a:t>
            </a:r>
            <a:r>
              <a:rPr lang="sk-SK" dirty="0"/>
              <a:t>dodržiavania etických zásad v celej </a:t>
            </a:r>
            <a:r>
              <a:rPr lang="sk-SK" dirty="0" smtClean="0"/>
              <a:t>spoločnosti</a:t>
            </a:r>
          </a:p>
          <a:p>
            <a:pPr lvl="1"/>
            <a:r>
              <a:rPr lang="sk-SK" dirty="0" smtClean="0"/>
              <a:t>etické </a:t>
            </a:r>
            <a:r>
              <a:rPr lang="sk-SK" dirty="0"/>
              <a:t>správanie </a:t>
            </a:r>
            <a:r>
              <a:rPr lang="sk-SK" dirty="0" smtClean="0"/>
              <a:t>kolegov</a:t>
            </a:r>
          </a:p>
          <a:p>
            <a:pPr lvl="1"/>
            <a:r>
              <a:rPr lang="sk-SK" dirty="0" smtClean="0"/>
              <a:t>ochrana </a:t>
            </a:r>
            <a:r>
              <a:rPr lang="sk-SK" dirty="0" err="1"/>
              <a:t>nahlasovateľov</a:t>
            </a:r>
            <a:r>
              <a:rPr lang="sk-SK" dirty="0"/>
              <a:t> neetického a nezákonného </a:t>
            </a:r>
            <a:r>
              <a:rPr lang="sk-SK" dirty="0" smtClean="0"/>
              <a:t>konania</a:t>
            </a:r>
          </a:p>
          <a:p>
            <a:pPr marL="457200" lvl="1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>
                <a:solidFill>
                  <a:srgbClr val="C00000"/>
                </a:solidFill>
              </a:rPr>
              <a:t>2. </a:t>
            </a:r>
            <a:r>
              <a:rPr lang="sk-SK" b="1" dirty="0" smtClean="0">
                <a:solidFill>
                  <a:srgbClr val="C00000"/>
                </a:solidFill>
              </a:rPr>
              <a:t>Faktory, ktoré oslabujú motiváciu na etické správanie</a:t>
            </a:r>
            <a:endParaRPr lang="sk-SK" b="1" dirty="0">
              <a:solidFill>
                <a:srgbClr val="C00000"/>
              </a:solidFill>
            </a:endParaRPr>
          </a:p>
          <a:p>
            <a:pPr lvl="1"/>
            <a:r>
              <a:rPr lang="sk-SK" dirty="0" smtClean="0"/>
              <a:t>správanie nadriadených</a:t>
            </a:r>
          </a:p>
          <a:p>
            <a:pPr lvl="1"/>
            <a:r>
              <a:rPr lang="sk-SK" dirty="0" smtClean="0"/>
              <a:t>spoločenská </a:t>
            </a:r>
            <a:r>
              <a:rPr lang="sk-SK" dirty="0" smtClean="0"/>
              <a:t>klíma </a:t>
            </a:r>
            <a:r>
              <a:rPr lang="sk-SK" dirty="0"/>
              <a:t>a správanie sa lídrov a predstaviteľov verejného </a:t>
            </a:r>
            <a:r>
              <a:rPr lang="sk-SK" dirty="0" smtClean="0"/>
              <a:t>života</a:t>
            </a:r>
          </a:p>
          <a:p>
            <a:pPr lvl="1"/>
            <a:r>
              <a:rPr lang="sk-SK" dirty="0" smtClean="0"/>
              <a:t>obava, </a:t>
            </a:r>
            <a:r>
              <a:rPr lang="sk-SK" dirty="0"/>
              <a:t>že budú za upozornenie na neetické správanie </a:t>
            </a:r>
            <a:r>
              <a:rPr lang="sk-SK" dirty="0" smtClean="0"/>
              <a:t>potrestaní</a:t>
            </a:r>
          </a:p>
          <a:p>
            <a:pPr lvl="1"/>
            <a:r>
              <a:rPr lang="sk-SK" dirty="0" smtClean="0"/>
              <a:t>správanie spolupracovníkov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991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		</a:t>
            </a:r>
            <a:r>
              <a:rPr lang="sk-SK" sz="3600" b="1" dirty="0" smtClean="0">
                <a:solidFill>
                  <a:srgbClr val="C00000"/>
                </a:solidFill>
              </a:rPr>
              <a:t>Niektoré </a:t>
            </a:r>
            <a:r>
              <a:rPr lang="sk-SK" sz="3600" b="1" dirty="0">
                <a:solidFill>
                  <a:srgbClr val="C00000"/>
                </a:solidFill>
              </a:rPr>
              <a:t>zistenia Rady pre </a:t>
            </a:r>
            <a:r>
              <a:rPr lang="sk-SK" sz="3600" b="1" dirty="0" smtClean="0">
                <a:solidFill>
                  <a:srgbClr val="C00000"/>
                </a:solidFill>
              </a:rPr>
              <a:t>ŠS (3)</a:t>
            </a:r>
            <a:endParaRPr lang="sk-SK" sz="3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k-SK" sz="3200" dirty="0" smtClean="0"/>
              <a:t>silný </a:t>
            </a:r>
            <a:r>
              <a:rPr lang="sk-SK" sz="3200" b="1" dirty="0" smtClean="0">
                <a:solidFill>
                  <a:srgbClr val="C00000"/>
                </a:solidFill>
              </a:rPr>
              <a:t>vplyv prostredia</a:t>
            </a:r>
            <a:r>
              <a:rPr lang="sk-SK" sz="3200" dirty="0" smtClean="0"/>
              <a:t>, správania sa nadriadených, kolegov</a:t>
            </a:r>
          </a:p>
          <a:p>
            <a:pPr lvl="1"/>
            <a:r>
              <a:rPr lang="sk-SK" sz="3200" b="1" dirty="0" smtClean="0">
                <a:solidFill>
                  <a:srgbClr val="C00000"/>
                </a:solidFill>
              </a:rPr>
              <a:t>obava</a:t>
            </a:r>
            <a:r>
              <a:rPr lang="sk-SK" sz="3200" dirty="0" smtClean="0"/>
              <a:t> </a:t>
            </a:r>
            <a:r>
              <a:rPr lang="sk-SK" sz="3200" dirty="0" smtClean="0"/>
              <a:t>nahlasovať neetické správanie</a:t>
            </a:r>
            <a:endParaRPr lang="sk-SK" sz="3200" dirty="0" smtClean="0">
              <a:solidFill>
                <a:srgbClr val="FF0000"/>
              </a:solidFill>
            </a:endParaRPr>
          </a:p>
          <a:p>
            <a:pPr lvl="1"/>
            <a:r>
              <a:rPr lang="sk-SK" sz="3200" b="1" dirty="0">
                <a:solidFill>
                  <a:srgbClr val="C00000"/>
                </a:solidFill>
              </a:rPr>
              <a:t>r</a:t>
            </a:r>
            <a:r>
              <a:rPr lang="sk-SK" sz="3200" b="1" dirty="0" smtClean="0">
                <a:solidFill>
                  <a:srgbClr val="C00000"/>
                </a:solidFill>
              </a:rPr>
              <a:t>izikové oblasti </a:t>
            </a:r>
            <a:r>
              <a:rPr lang="sk-SK" sz="3200" dirty="0" smtClean="0"/>
              <a:t>– zvýhodňovanie blízkych osôb, straníckych kolegov, konflikt záujmov, nehospodárne vynakladanie zdrojov</a:t>
            </a:r>
          </a:p>
          <a:p>
            <a:pPr lvl="1"/>
            <a:r>
              <a:rPr lang="sk-SK" sz="3200" dirty="0" smtClean="0"/>
              <a:t>silná </a:t>
            </a:r>
            <a:r>
              <a:rPr lang="sk-SK" sz="3200" b="1" dirty="0" smtClean="0">
                <a:solidFill>
                  <a:srgbClr val="C00000"/>
                </a:solidFill>
              </a:rPr>
              <a:t>nedôvera v inštitúcie</a:t>
            </a:r>
          </a:p>
          <a:p>
            <a:pPr lvl="1"/>
            <a:r>
              <a:rPr lang="sk-SK" sz="3200" dirty="0" smtClean="0"/>
              <a:t>stav vo vnímaní etiky sa nemení, </a:t>
            </a:r>
            <a:r>
              <a:rPr lang="sk-SK" sz="3200" b="1" dirty="0" smtClean="0">
                <a:solidFill>
                  <a:srgbClr val="C00000"/>
                </a:solidFill>
              </a:rPr>
              <a:t>neposúvame sa k vyššiemu štandardu</a:t>
            </a:r>
            <a:r>
              <a:rPr lang="sk-SK" sz="3200" dirty="0" smtClean="0"/>
              <a:t> 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73905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180"/>
          </a:xfrm>
        </p:spPr>
        <p:txBody>
          <a:bodyPr/>
          <a:lstStyle/>
          <a:p>
            <a:r>
              <a:rPr lang="sk-SK" dirty="0" smtClean="0"/>
              <a:t>			</a:t>
            </a:r>
            <a:r>
              <a:rPr lang="sk-SK" sz="3600" b="1" dirty="0" smtClean="0">
                <a:solidFill>
                  <a:srgbClr val="C00000"/>
                </a:solidFill>
              </a:rPr>
              <a:t>Nedôvera v inštitúcie </a:t>
            </a:r>
            <a:endParaRPr lang="sk-SK" sz="3600" b="1" dirty="0">
              <a:solidFill>
                <a:srgbClr val="C00000"/>
              </a:solidFill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57" y="1345783"/>
            <a:ext cx="9593179" cy="4132596"/>
          </a:xfrm>
          <a:prstGeom prst="rect">
            <a:avLst/>
          </a:prstGeom>
          <a:noFill/>
        </p:spPr>
      </p:pic>
      <p:sp>
        <p:nvSpPr>
          <p:cNvPr id="5" name="Textové pole 2"/>
          <p:cNvSpPr txBox="1">
            <a:spLocks noChangeArrowheads="1"/>
          </p:cNvSpPr>
          <p:nvPr/>
        </p:nvSpPr>
        <p:spPr bwMode="auto">
          <a:xfrm>
            <a:off x="1491916" y="5719011"/>
            <a:ext cx="9240252" cy="8118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sk-SK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vláda a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ústredné orgány štátnej </a:t>
            </a:r>
            <a:r>
              <a:rPr lang="sk-SK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správy (napr. ministerstvá), </a:t>
            </a: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Národná rada SR, </a:t>
            </a: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miestna štátna správa, </a:t>
            </a: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polícia, </a:t>
            </a: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súdy, </a:t>
            </a: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prokuratúra, </a:t>
            </a: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ombudsman, </a:t>
            </a:r>
            <a:r>
              <a:rPr lang="sk-SK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H: </a:t>
            </a:r>
            <a:r>
              <a:rPr lang="sk-SK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 pre štátnu službu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053700" y="6426786"/>
            <a:ext cx="2026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Zdroj: prieskum RŠS 2018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47571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9882" y="6044377"/>
            <a:ext cx="10395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chemeClr val="accent1">
                    <a:lumMod val="75000"/>
                  </a:schemeClr>
                </a:solidFill>
              </a:rPr>
              <a:t>________________________________________________________________________________</a:t>
            </a:r>
            <a:endParaRPr lang="sk-SK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Zástupný objekt pre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66" y="6311900"/>
            <a:ext cx="1526307" cy="466118"/>
          </a:xfrm>
          <a:prstGeom prst="rect">
            <a:avLst/>
          </a:prstGeom>
        </p:spPr>
      </p:pic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b="1" dirty="0" smtClean="0">
                <a:solidFill>
                  <a:schemeClr val="accent1"/>
                </a:solidFill>
              </a:rPr>
              <a:t>			</a:t>
            </a:r>
            <a:r>
              <a:rPr lang="sk-SK" sz="3600" b="1" dirty="0" smtClean="0">
                <a:solidFill>
                  <a:srgbClr val="C00000"/>
                </a:solidFill>
              </a:rPr>
              <a:t>Vnímanie etiky</a:t>
            </a:r>
            <a:endParaRPr lang="sk-SK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18" name="Graf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033609"/>
              </p:ext>
            </p:extLst>
          </p:nvPr>
        </p:nvGraphicFramePr>
        <p:xfrm>
          <a:off x="698696" y="1690687"/>
          <a:ext cx="5753475" cy="3867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Graf 18"/>
          <p:cNvGraphicFramePr>
            <a:graphicFrameLocks/>
          </p:cNvGraphicFramePr>
          <p:nvPr>
            <p:extLst/>
          </p:nvPr>
        </p:nvGraphicFramePr>
        <p:xfrm>
          <a:off x="5906303" y="1696410"/>
          <a:ext cx="5993365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BlokTextu 19"/>
          <p:cNvSpPr txBox="1"/>
          <p:nvPr/>
        </p:nvSpPr>
        <p:spPr>
          <a:xfrm>
            <a:off x="914399" y="5868295"/>
            <a:ext cx="14638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000" dirty="0" err="1"/>
              <a:t>Source</a:t>
            </a:r>
            <a:r>
              <a:rPr lang="sk-SK" sz="1000" dirty="0"/>
              <a:t>: </a:t>
            </a:r>
            <a:r>
              <a:rPr lang="sk-SK" sz="1000" dirty="0" smtClean="0"/>
              <a:t>CSC 2018 </a:t>
            </a:r>
            <a:r>
              <a:rPr lang="sk-SK" sz="1000" dirty="0" err="1"/>
              <a:t>survey</a:t>
            </a:r>
            <a:endParaRPr lang="sk-SK" sz="1000" dirty="0"/>
          </a:p>
        </p:txBody>
      </p:sp>
    </p:spTree>
    <p:extLst>
      <p:ext uri="{BB962C8B-B14F-4D97-AF65-F5344CB8AC3E}">
        <p14:creationId xmlns:p14="http://schemas.microsoft.com/office/powerpoint/2010/main" val="12715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		</a:t>
            </a:r>
            <a:r>
              <a:rPr lang="sk-SK" sz="3600" b="1" dirty="0" smtClean="0">
                <a:solidFill>
                  <a:srgbClr val="C00000"/>
                </a:solidFill>
              </a:rPr>
              <a:t>Inšpirácie pre Slovensko</a:t>
            </a:r>
            <a:endParaRPr lang="sk-SK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Trendy</a:t>
            </a:r>
            <a:r>
              <a:rPr lang="sk-SK" b="1" dirty="0" smtClean="0"/>
              <a:t> </a:t>
            </a:r>
            <a:r>
              <a:rPr lang="sk-SK" dirty="0" smtClean="0"/>
              <a:t>v zahraničí</a:t>
            </a:r>
          </a:p>
          <a:p>
            <a:r>
              <a:rPr lang="sk-SK" dirty="0" smtClean="0"/>
              <a:t>	posun k </a:t>
            </a:r>
            <a:r>
              <a:rPr lang="sk-SK" dirty="0" smtClean="0"/>
              <a:t>prevencii </a:t>
            </a:r>
            <a:endParaRPr lang="sk-SK" dirty="0" smtClean="0"/>
          </a:p>
          <a:p>
            <a:r>
              <a:rPr lang="sk-SK" dirty="0"/>
              <a:t>	</a:t>
            </a:r>
            <a:r>
              <a:rPr lang="sk-SK" dirty="0" smtClean="0"/>
              <a:t>dôraz na etické vzdelávanie </a:t>
            </a:r>
            <a:endParaRPr lang="sk-SK" dirty="0" smtClean="0"/>
          </a:p>
          <a:p>
            <a:r>
              <a:rPr lang="sk-SK" dirty="0"/>
              <a:t>	</a:t>
            </a:r>
            <a:r>
              <a:rPr lang="sk-SK" dirty="0" smtClean="0"/>
              <a:t>zapracovanie </a:t>
            </a:r>
            <a:r>
              <a:rPr lang="sk-SK" dirty="0" smtClean="0"/>
              <a:t>etiky do </a:t>
            </a:r>
            <a:r>
              <a:rPr lang="sk-SK" dirty="0" smtClean="0"/>
              <a:t>MĽZ </a:t>
            </a:r>
            <a:endParaRPr lang="sk-SK" dirty="0" smtClean="0"/>
          </a:p>
          <a:p>
            <a:r>
              <a:rPr lang="sk-SK" dirty="0"/>
              <a:t>	</a:t>
            </a:r>
            <a:r>
              <a:rPr lang="sk-SK" dirty="0" smtClean="0"/>
              <a:t>etickí </a:t>
            </a:r>
            <a:r>
              <a:rPr lang="sk-SK" dirty="0" smtClean="0"/>
              <a:t>poradcovia </a:t>
            </a:r>
            <a:endParaRPr lang="sk-SK" dirty="0" smtClean="0"/>
          </a:p>
          <a:p>
            <a:r>
              <a:rPr lang="sk-SK" dirty="0"/>
              <a:t>	</a:t>
            </a:r>
            <a:r>
              <a:rPr lang="sk-SK" dirty="0" smtClean="0"/>
              <a:t>efektívne riešenie konfliktu záujmov, post zamestnaneckých obmedzení....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Francúzsko</a:t>
            </a:r>
            <a:r>
              <a:rPr lang="sk-SK" dirty="0" smtClean="0"/>
              <a:t> – dlhodobá tradícia s budovaním ŠS, s podporou etiky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671810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307</Words>
  <Application>Microsoft Office PowerPoint</Application>
  <PresentationFormat>Širokouhlá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Motív balíka Office</vt:lpstr>
      <vt:lpstr>Prečo téma etika v ŠS?</vt:lpstr>
      <vt:lpstr> Prečo je téma etiky v ŠS aktuálna v SR</vt:lpstr>
      <vt:lpstr>    Niektoré zistenia Rady pre ŠS</vt:lpstr>
      <vt:lpstr>   Niektoré zistenia (2)</vt:lpstr>
      <vt:lpstr>  Motivácia etického správania</vt:lpstr>
      <vt:lpstr>  Niektoré zistenia Rady pre ŠS (3)</vt:lpstr>
      <vt:lpstr>   Nedôvera v inštitúcie </vt:lpstr>
      <vt:lpstr>   Vnímanie etiky</vt:lpstr>
      <vt:lpstr>  Inšpirácie pre Slovensko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Prečo téma etika v ŠS?</dc:title>
  <dc:creator>Zemanovičová Daniela</dc:creator>
  <cp:lastModifiedBy>Zemanovičová Daniela</cp:lastModifiedBy>
  <cp:revision>23</cp:revision>
  <cp:lastPrinted>2019-06-18T09:58:47Z</cp:lastPrinted>
  <dcterms:created xsi:type="dcterms:W3CDTF">2019-06-17T08:46:49Z</dcterms:created>
  <dcterms:modified xsi:type="dcterms:W3CDTF">2019-06-18T09:59:52Z</dcterms:modified>
</cp:coreProperties>
</file>