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61" r:id="rId5"/>
    <p:sldId id="264" r:id="rId6"/>
    <p:sldId id="266" r:id="rId7"/>
    <p:sldId id="273" r:id="rId8"/>
    <p:sldId id="267" r:id="rId9"/>
    <p:sldId id="268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07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445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335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38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43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369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796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368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08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278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624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F9A8-B6E6-4D29-BA88-F9ED446030DC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C7CB-6A73-4F10-91E7-2ACA6ECBC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353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adaprestatnusluzbu.vlada.gov.sk/19216-sk/eticky-kodex-statneho-zamestnanc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aprestatnusluzbu.vlada.gov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4585" y="2039815"/>
            <a:ext cx="9183077" cy="162645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Etický kódex štátneho zamestnanca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4585" y="3259015"/>
            <a:ext cx="8917353" cy="2391507"/>
          </a:xfrm>
        </p:spPr>
        <p:txBody>
          <a:bodyPr>
            <a:normAutofit fontScale="40000" lnSpcReduction="20000"/>
          </a:bodyPr>
          <a:lstStyle/>
          <a:p>
            <a:endParaRPr lang="sk-SK" sz="3600" dirty="0" smtClean="0"/>
          </a:p>
          <a:p>
            <a:r>
              <a:rPr lang="sk-SK" sz="16000" dirty="0" smtClean="0"/>
              <a:t> </a:t>
            </a:r>
          </a:p>
          <a:p>
            <a:r>
              <a:rPr lang="sk-SK" sz="6000" dirty="0" smtClean="0"/>
              <a:t>JUDr. Zuzana Šabová</a:t>
            </a:r>
          </a:p>
          <a:p>
            <a:r>
              <a:rPr lang="sk-SK" sz="5400" dirty="0" smtClean="0"/>
              <a:t>Etika v štátnej službe vo Francúzsku – Inšpirácia pre Slovensko?</a:t>
            </a:r>
          </a:p>
          <a:p>
            <a:r>
              <a:rPr lang="sk-SK" sz="5400" dirty="0" smtClean="0"/>
              <a:t>19.6.2019, Bratislava</a:t>
            </a:r>
            <a:endParaRPr lang="sk-SK" sz="5400" dirty="0"/>
          </a:p>
          <a:p>
            <a:endParaRPr lang="sk-SK" sz="5100" dirty="0"/>
          </a:p>
        </p:txBody>
      </p:sp>
      <p:pic>
        <p:nvPicPr>
          <p:cNvPr id="7" name="Zástupný objekt pre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67" y="409970"/>
            <a:ext cx="3766712" cy="115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7961" cy="1325563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ea typeface="+mn-ea"/>
                <a:cs typeface="+mn-cs"/>
              </a:rPr>
              <a:t>Doterajšie  skúsenosti </a:t>
            </a:r>
            <a:endParaRPr lang="sk-SK" sz="32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7" name="Zástupný objekt pre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dirty="0" smtClean="0"/>
              <a:t>Etický kódex ako súčasť legislatívy v oblasti štátnozamestnaneckých vzťahov</a:t>
            </a:r>
          </a:p>
          <a:p>
            <a:pPr marL="0" indent="0">
              <a:buNone/>
            </a:pPr>
            <a:r>
              <a:rPr lang="sk-SK" dirty="0" smtClean="0"/>
              <a:t>	- </a:t>
            </a:r>
            <a:r>
              <a:rPr lang="sk-SK" sz="2000" dirty="0" smtClean="0"/>
              <a:t>2002 - 2006 - Úrad pre štátnu službu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- 2006 - 2009 – MPSVaR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- 2009 – 2017 - služobné predpisy SÚ</a:t>
            </a:r>
          </a:p>
          <a:p>
            <a:pPr>
              <a:buFontTx/>
              <a:buChar char="-"/>
            </a:pPr>
            <a:r>
              <a:rPr lang="sk-SK" dirty="0" smtClean="0"/>
              <a:t>Málo skúseností s praktickou aplikáciou, skôr formálny prístup </a:t>
            </a:r>
          </a:p>
          <a:p>
            <a:pPr>
              <a:buFontTx/>
              <a:buChar char="-"/>
            </a:pPr>
            <a:r>
              <a:rPr lang="sk-SK" dirty="0" smtClean="0"/>
              <a:t>Rôzny prístup na SÚ (vzdelávanie, hodnotenie, sankcionovanie...)</a:t>
            </a:r>
          </a:p>
          <a:p>
            <a:pPr>
              <a:buFontTx/>
              <a:buChar char="-"/>
            </a:pPr>
            <a:r>
              <a:rPr lang="sk-SK" dirty="0" smtClean="0"/>
              <a:t>Neexistencia koordinácie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8" name="Zástupný objekt pre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66" y="6311900"/>
            <a:ext cx="1526307" cy="46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Cieľ RŠS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88148"/>
            <a:ext cx="10515600" cy="4351338"/>
          </a:xfrm>
        </p:spPr>
        <p:txBody>
          <a:bodyPr/>
          <a:lstStyle/>
          <a:p>
            <a:r>
              <a:rPr lang="sk-SK" b="1" dirty="0" smtClean="0"/>
              <a:t>Kvalitný </a:t>
            </a:r>
            <a:r>
              <a:rPr lang="sk-SK" b="1" dirty="0"/>
              <a:t>a funkčný etický kódex </a:t>
            </a:r>
            <a:r>
              <a:rPr lang="sk-SK" dirty="0"/>
              <a:t>pre všetkých </a:t>
            </a:r>
            <a:r>
              <a:rPr lang="sk-SK" dirty="0" smtClean="0"/>
              <a:t>ŠZ</a:t>
            </a:r>
          </a:p>
          <a:p>
            <a:r>
              <a:rPr lang="sk-SK" dirty="0" smtClean="0"/>
              <a:t>Zásady etiky –         príklady správania sa </a:t>
            </a:r>
          </a:p>
          <a:p>
            <a:r>
              <a:rPr lang="sk-SK" dirty="0" smtClean="0"/>
              <a:t>Záruky dodržiavania:</a:t>
            </a:r>
          </a:p>
          <a:p>
            <a:pPr lvl="1"/>
            <a:r>
              <a:rPr lang="sk-SK" dirty="0" smtClean="0"/>
              <a:t>Prevencia a poradenstvo </a:t>
            </a:r>
          </a:p>
          <a:p>
            <a:pPr lvl="1"/>
            <a:r>
              <a:rPr lang="sk-SK" dirty="0" smtClean="0"/>
              <a:t>Vynútiteľnosť</a:t>
            </a:r>
          </a:p>
          <a:p>
            <a:r>
              <a:rPr lang="sk-SK" dirty="0" smtClean="0"/>
              <a:t>Etika ako „živá agenda“ – zapracovanie do riadenia štátnej služby </a:t>
            </a:r>
          </a:p>
          <a:p>
            <a:r>
              <a:rPr lang="sk-SK" b="1" dirty="0" smtClean="0"/>
              <a:t>Úloha RŠS </a:t>
            </a:r>
            <a:r>
              <a:rPr lang="sk-SK" dirty="0"/>
              <a:t>– dohľad, koordinácia, monitoring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Šípka doprava 3"/>
          <p:cNvSpPr/>
          <p:nvPr/>
        </p:nvSpPr>
        <p:spPr>
          <a:xfrm>
            <a:off x="2993292" y="2485291"/>
            <a:ext cx="828431" cy="351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3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7961" cy="1325563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  <a:ea typeface="+mn-ea"/>
                <a:cs typeface="+mn-cs"/>
              </a:rPr>
              <a:t>Postup pri tvorbe EK</a:t>
            </a:r>
            <a:endParaRPr lang="sk-SK" sz="40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7" name="Zástupný objekt pre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Štúdium dobrej praxe v </a:t>
            </a:r>
            <a:r>
              <a:rPr lang="sk-SK" dirty="0" smtClean="0"/>
              <a:t>zahraničí, odporúčania </a:t>
            </a:r>
            <a:r>
              <a:rPr lang="sk-SK" dirty="0"/>
              <a:t>OECD, Rady </a:t>
            </a:r>
            <a:r>
              <a:rPr lang="sk-SK" dirty="0" smtClean="0"/>
              <a:t>Európy, konzultácie </a:t>
            </a:r>
            <a:r>
              <a:rPr lang="sk-SK" dirty="0"/>
              <a:t>s expertami zo zahraničia (FR, USA)</a:t>
            </a:r>
          </a:p>
          <a:p>
            <a:r>
              <a:rPr lang="sk-SK" dirty="0"/>
              <a:t>Využitie </a:t>
            </a:r>
            <a:r>
              <a:rPr lang="sk-SK" dirty="0" smtClean="0"/>
              <a:t>znalostí </a:t>
            </a:r>
            <a:r>
              <a:rPr lang="sk-SK" dirty="0"/>
              <a:t>expertov na etiku v </a:t>
            </a:r>
            <a:r>
              <a:rPr lang="sk-SK" dirty="0" smtClean="0"/>
              <a:t>SR</a:t>
            </a:r>
            <a:r>
              <a:rPr lang="sk-SK" dirty="0"/>
              <a:t>, </a:t>
            </a:r>
            <a:r>
              <a:rPr lang="sk-SK" dirty="0" smtClean="0"/>
              <a:t>pracovná </a:t>
            </a:r>
            <a:r>
              <a:rPr lang="sk-SK" dirty="0"/>
              <a:t>skupina </a:t>
            </a:r>
            <a:r>
              <a:rPr lang="sk-SK" dirty="0" smtClean="0"/>
              <a:t>– služobné úrady</a:t>
            </a:r>
          </a:p>
          <a:p>
            <a:r>
              <a:rPr lang="sk-SK" dirty="0" smtClean="0"/>
              <a:t>Dáta:</a:t>
            </a:r>
          </a:p>
          <a:p>
            <a:pPr lvl="1"/>
            <a:r>
              <a:rPr lang="sk-SK" sz="2800" dirty="0"/>
              <a:t>Informácie zo služobných úradov </a:t>
            </a:r>
          </a:p>
          <a:p>
            <a:pPr lvl="1"/>
            <a:r>
              <a:rPr lang="sk-SK" sz="2800" dirty="0"/>
              <a:t>Dotazník pre štátnych zamestnancov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sk-SK" sz="2800" dirty="0" smtClean="0"/>
              <a:t>            </a:t>
            </a:r>
            <a:r>
              <a:rPr lang="sk-SK" sz="2800" dirty="0" smtClean="0">
                <a:solidFill>
                  <a:srgbClr val="FF0000"/>
                </a:solidFill>
              </a:rPr>
              <a:t>NESTAČÍ </a:t>
            </a:r>
            <a:r>
              <a:rPr lang="sk-SK" sz="2800" dirty="0" smtClean="0"/>
              <a:t>len definovať </a:t>
            </a:r>
            <a:r>
              <a:rPr lang="sk-SK" sz="2800" dirty="0">
                <a:solidFill>
                  <a:srgbClr val="FF0000"/>
                </a:solidFill>
              </a:rPr>
              <a:t>hodnoty a </a:t>
            </a:r>
            <a:r>
              <a:rPr lang="sk-SK" sz="2800" dirty="0" smtClean="0">
                <a:solidFill>
                  <a:srgbClr val="FF0000"/>
                </a:solidFill>
              </a:rPr>
              <a:t>pravidlá, </a:t>
            </a:r>
            <a:r>
              <a:rPr lang="sk-SK" sz="2800" dirty="0"/>
              <a:t>ALE </a:t>
            </a:r>
            <a:r>
              <a:rPr lang="sk-SK" sz="2800" dirty="0" smtClean="0"/>
              <a:t>AJ </a:t>
            </a:r>
            <a:r>
              <a:rPr lang="sk-SK" sz="2800" dirty="0" smtClean="0">
                <a:solidFill>
                  <a:srgbClr val="FF0000"/>
                </a:solidFill>
              </a:rPr>
              <a:t>mechanizmy       implementácie</a:t>
            </a:r>
            <a:endParaRPr lang="sk-SK" sz="2800" dirty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</a:pPr>
            <a:endParaRPr lang="sk-SK" sz="2800" dirty="0"/>
          </a:p>
          <a:p>
            <a:pPr lvl="1"/>
            <a:endParaRPr lang="sk-SK" sz="2800" dirty="0" smtClean="0"/>
          </a:p>
        </p:txBody>
      </p:sp>
      <p:pic>
        <p:nvPicPr>
          <p:cNvPr id="8" name="Zástupný objekt pre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66" y="6311900"/>
            <a:ext cx="1526307" cy="466118"/>
          </a:xfrm>
          <a:prstGeom prst="rect">
            <a:avLst/>
          </a:prstGeom>
        </p:spPr>
      </p:pic>
      <p:sp>
        <p:nvSpPr>
          <p:cNvPr id="3" name="Šípka doprava 2"/>
          <p:cNvSpPr/>
          <p:nvPr/>
        </p:nvSpPr>
        <p:spPr>
          <a:xfrm>
            <a:off x="961292" y="5126892"/>
            <a:ext cx="885366" cy="23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59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Zásady etického správania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Politická neutralita</a:t>
            </a:r>
          </a:p>
          <a:p>
            <a:pPr lvl="0"/>
            <a:r>
              <a:rPr lang="sk-SK" dirty="0"/>
              <a:t>N</a:t>
            </a:r>
            <a:r>
              <a:rPr lang="sk-SK" dirty="0" smtClean="0"/>
              <a:t>estrannosť</a:t>
            </a:r>
            <a:endParaRPr lang="sk-SK" dirty="0"/>
          </a:p>
          <a:p>
            <a:pPr lvl="0"/>
            <a:r>
              <a:rPr lang="sk-SK" dirty="0"/>
              <a:t>V</a:t>
            </a:r>
            <a:r>
              <a:rPr lang="sk-SK" dirty="0" smtClean="0"/>
              <a:t>erejný záujem </a:t>
            </a:r>
          </a:p>
          <a:p>
            <a:pPr lvl="0"/>
            <a:r>
              <a:rPr lang="sk-SK" dirty="0" smtClean="0"/>
              <a:t>Dôstojnosť a rešpekt v medziľudských vzťahoch</a:t>
            </a: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dirty="0" smtClean="0"/>
              <a:t>Profesionalita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	k jednotlivým zásadám uviesť </a:t>
            </a:r>
            <a:r>
              <a:rPr lang="sk-SK" dirty="0" smtClean="0">
                <a:solidFill>
                  <a:srgbClr val="FF0000"/>
                </a:solidFill>
              </a:rPr>
              <a:t>príklady želaného správania</a:t>
            </a:r>
          </a:p>
          <a:p>
            <a:r>
              <a:rPr lang="sk-SK" dirty="0" smtClean="0"/>
              <a:t>Dary a iné výhody – samostatná časť – predvídateľné porušenie  </a:t>
            </a:r>
            <a:endParaRPr lang="sk-SK" dirty="0"/>
          </a:p>
        </p:txBody>
      </p:sp>
      <p:sp>
        <p:nvSpPr>
          <p:cNvPr id="4" name="Šípka doprava 3"/>
          <p:cNvSpPr/>
          <p:nvPr/>
        </p:nvSpPr>
        <p:spPr>
          <a:xfrm>
            <a:off x="1680512" y="4456002"/>
            <a:ext cx="922421" cy="300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Záruky </a:t>
            </a:r>
            <a:r>
              <a:rPr lang="sk-SK" b="1" dirty="0" smtClean="0">
                <a:solidFill>
                  <a:srgbClr val="FF0000"/>
                </a:solidFill>
              </a:rPr>
              <a:t>dodržiavania EK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d</a:t>
            </a:r>
            <a:r>
              <a:rPr lang="sk-SK" dirty="0" smtClean="0"/>
              <a:t>ôraz na </a:t>
            </a:r>
            <a:r>
              <a:rPr lang="sk-SK" b="1" dirty="0" smtClean="0"/>
              <a:t>zodpovednosť každého </a:t>
            </a:r>
            <a:r>
              <a:rPr lang="sk-SK" dirty="0" smtClean="0"/>
              <a:t>jednotlivca</a:t>
            </a:r>
          </a:p>
          <a:p>
            <a:r>
              <a:rPr lang="sk-SK" dirty="0"/>
              <a:t>o</a:t>
            </a:r>
            <a:r>
              <a:rPr lang="sk-SK" dirty="0" smtClean="0"/>
              <a:t>sobitná </a:t>
            </a:r>
            <a:r>
              <a:rPr lang="sk-SK" b="1" dirty="0" smtClean="0"/>
              <a:t>zodpovednosť vedúcich </a:t>
            </a:r>
            <a:r>
              <a:rPr lang="sk-SK" dirty="0" smtClean="0"/>
              <a:t>zamestnancov</a:t>
            </a:r>
          </a:p>
          <a:p>
            <a:r>
              <a:rPr lang="sk-SK" b="1" dirty="0"/>
              <a:t>e</a:t>
            </a:r>
            <a:r>
              <a:rPr lang="sk-SK" b="1" dirty="0" smtClean="0"/>
              <a:t>tická komisia/etický poradca </a:t>
            </a:r>
            <a:r>
              <a:rPr lang="sk-SK" dirty="0" smtClean="0"/>
              <a:t>– možnosti SÚ</a:t>
            </a:r>
          </a:p>
          <a:p>
            <a:r>
              <a:rPr lang="sk-SK" dirty="0" smtClean="0"/>
              <a:t>RŠS </a:t>
            </a:r>
          </a:p>
          <a:p>
            <a:pPr lvl="1"/>
            <a:r>
              <a:rPr lang="sk-SK" dirty="0"/>
              <a:t>j</a:t>
            </a:r>
            <a:r>
              <a:rPr lang="sk-SK" dirty="0" smtClean="0"/>
              <a:t>ednotná interpretácia</a:t>
            </a:r>
          </a:p>
          <a:p>
            <a:pPr lvl="1"/>
            <a:r>
              <a:rPr lang="sk-SK" dirty="0"/>
              <a:t>a</a:t>
            </a:r>
            <a:r>
              <a:rPr lang="sk-SK" dirty="0" smtClean="0"/>
              <a:t>d hoc poradenstvo, usmernenia, odborné štúdie</a:t>
            </a:r>
          </a:p>
          <a:p>
            <a:pPr lvl="1"/>
            <a:r>
              <a:rPr lang="sk-SK" dirty="0"/>
              <a:t>d</a:t>
            </a:r>
            <a:r>
              <a:rPr lang="sk-SK" dirty="0" smtClean="0"/>
              <a:t>ohľad</a:t>
            </a:r>
            <a:endParaRPr lang="sk-SK" dirty="0"/>
          </a:p>
          <a:p>
            <a:r>
              <a:rPr lang="sk-SK" dirty="0" smtClean="0"/>
              <a:t>nahlasovanie porušení a ochrana oznamovateľa</a:t>
            </a:r>
          </a:p>
          <a:p>
            <a:r>
              <a:rPr lang="sk-SK" dirty="0" smtClean="0"/>
              <a:t>disciplinárne konanie – SÚ, možnosť RŠS objasniť pravidlá </a:t>
            </a:r>
          </a:p>
          <a:p>
            <a:r>
              <a:rPr lang="sk-SK" dirty="0" smtClean="0"/>
              <a:t>funkcie s osobitnou zodpovednosťou (možnosť SÚ)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00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7961" cy="1325563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Aktuálny stav</a:t>
            </a:r>
            <a:endParaRPr lang="sk-SK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Zástupný objekt pre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k-SK" sz="2800" dirty="0" smtClean="0"/>
              <a:t>Návrh vypracuje Rada pre štátnu službu (RŠS), ÚV SR vydá vykonávacím </a:t>
            </a:r>
            <a:r>
              <a:rPr lang="sk-SK" sz="2800" dirty="0"/>
              <a:t>predpisom </a:t>
            </a:r>
            <a:endParaRPr lang="sk-SK" sz="2800" dirty="0" smtClean="0"/>
          </a:p>
          <a:p>
            <a:pPr lvl="1"/>
            <a:r>
              <a:rPr lang="sk-SK" sz="2800" dirty="0" smtClean="0"/>
              <a:t>Návrh EK predložený ÚV SR (09/2018, 01/2019)</a:t>
            </a:r>
            <a:endParaRPr lang="sk-SK" sz="2800" dirty="0"/>
          </a:p>
          <a:p>
            <a:pPr lvl="1"/>
            <a:r>
              <a:rPr lang="sk-SK" sz="2800" dirty="0" smtClean="0"/>
              <a:t>Návrh zverejnený </a:t>
            </a:r>
            <a:r>
              <a:rPr lang="sk-SK" sz="2800" dirty="0"/>
              <a:t>na </a:t>
            </a:r>
            <a:r>
              <a:rPr lang="sk-SK" sz="2800" dirty="0">
                <a:hlinkClick r:id="rId2"/>
              </a:rPr>
              <a:t>https://</a:t>
            </a:r>
            <a:r>
              <a:rPr lang="sk-SK" sz="2800" dirty="0" smtClean="0">
                <a:hlinkClick r:id="rId2"/>
              </a:rPr>
              <a:t>radaprestatnusluzbu.vlada.gov.sk/19216-sk/eticky-kodex-statneho-zamestnanca/</a:t>
            </a:r>
            <a:endParaRPr lang="sk-SK" sz="2800" dirty="0" smtClean="0"/>
          </a:p>
          <a:p>
            <a:pPr lvl="1"/>
            <a:r>
              <a:rPr lang="sk-SK" sz="2800" dirty="0" smtClean="0"/>
              <a:t>Medzirezortné pripomienkové konanie (03/2019) – </a:t>
            </a:r>
            <a:r>
              <a:rPr lang="sk-SK" sz="2800" b="1" dirty="0" smtClean="0"/>
              <a:t>EK nebol v MPK plne akceptovaný</a:t>
            </a:r>
            <a:endParaRPr lang="sk-SK" sz="2800" b="1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8" name="Zástupný objekt pre obsa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66" y="6311900"/>
            <a:ext cx="1526307" cy="46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3041"/>
            <a:ext cx="10515600" cy="1325563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  <a:ea typeface="+mn-ea"/>
                <a:cs typeface="+mn-cs"/>
              </a:rPr>
              <a:t>Ďalšie aktivity RŠS v oblasti etiky</a:t>
            </a:r>
            <a:endParaRPr lang="sk-SK" sz="40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Odborná štúdia </a:t>
            </a:r>
            <a:r>
              <a:rPr lang="sk-SK" dirty="0" smtClean="0">
                <a:solidFill>
                  <a:srgbClr val="FF0000"/>
                </a:solidFill>
              </a:rPr>
              <a:t>„Etika v štátnej službe“ </a:t>
            </a:r>
            <a:r>
              <a:rPr lang="sk-SK" dirty="0" smtClean="0"/>
              <a:t>(06/2019)</a:t>
            </a:r>
          </a:p>
          <a:p>
            <a:r>
              <a:rPr lang="sk-SK" dirty="0" err="1" smtClean="0">
                <a:solidFill>
                  <a:srgbClr val="FF0000"/>
                </a:solidFill>
              </a:rPr>
              <a:t>Newsletter</a:t>
            </a:r>
            <a:r>
              <a:rPr lang="sk-SK" dirty="0" smtClean="0">
                <a:solidFill>
                  <a:srgbClr val="FF0000"/>
                </a:solidFill>
              </a:rPr>
              <a:t> „Služba“ </a:t>
            </a:r>
          </a:p>
          <a:p>
            <a:pPr lvl="1"/>
            <a:r>
              <a:rPr lang="sk-SK" dirty="0" smtClean="0"/>
              <a:t>výklad vybraných pravidiel (konflikt záujmov, politická neutralita, účasť na podujatiach organizovaných súkromným sektorom)</a:t>
            </a:r>
          </a:p>
          <a:p>
            <a:pPr lvl="1"/>
            <a:r>
              <a:rPr lang="sk-SK" dirty="0"/>
              <a:t>r</a:t>
            </a:r>
            <a:r>
              <a:rPr lang="sk-SK" dirty="0" smtClean="0"/>
              <a:t>iešenie modelových prípadov </a:t>
            </a:r>
          </a:p>
          <a:p>
            <a:r>
              <a:rPr lang="sk-SK" dirty="0" smtClean="0"/>
              <a:t>Etická poradňa, v budúcnosti aj on-line poradňa</a:t>
            </a:r>
          </a:p>
          <a:p>
            <a:r>
              <a:rPr lang="sk-SK" dirty="0" smtClean="0"/>
              <a:t>Diskusie na aktuálne témy </a:t>
            </a:r>
          </a:p>
          <a:p>
            <a:r>
              <a:rPr lang="sk-SK" dirty="0"/>
              <a:t>V</a:t>
            </a:r>
            <a:r>
              <a:rPr lang="sk-SK" dirty="0" smtClean="0"/>
              <a:t>zdelávanie </a:t>
            </a:r>
          </a:p>
          <a:p>
            <a:r>
              <a:rPr lang="sk-SK" dirty="0" smtClean="0"/>
              <a:t>Medzinárodná spolupráca (OECD, </a:t>
            </a:r>
            <a:r>
              <a:rPr lang="sk-SK" dirty="0"/>
              <a:t>R</a:t>
            </a:r>
            <a:r>
              <a:rPr lang="sk-SK" dirty="0" smtClean="0"/>
              <a:t>ada Európy, partnerské inštitúcie)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549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sz="3600" dirty="0" smtClean="0"/>
              <a:t>Ďakujem </a:t>
            </a:r>
            <a:r>
              <a:rPr lang="sk-SK" sz="3600" dirty="0"/>
              <a:t>za pozornosť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>
                <a:hlinkClick r:id="rId2"/>
              </a:rPr>
              <a:t>www.radaprestatnusluzbu.vlada.gov.sk</a:t>
            </a:r>
            <a:endParaRPr lang="sk-SK" dirty="0"/>
          </a:p>
          <a:p>
            <a:pPr marL="0" indent="0" algn="ctr">
              <a:buNone/>
            </a:pPr>
            <a:r>
              <a:rPr lang="sk-SK" dirty="0"/>
              <a:t>rss@vlada.gov.sk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183966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321</Words>
  <Application>Microsoft Office PowerPoint</Application>
  <PresentationFormat>Širokouhlá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balíka Office</vt:lpstr>
      <vt:lpstr>Etický kódex štátneho zamestnanca</vt:lpstr>
      <vt:lpstr>Doterajšie  skúsenosti </vt:lpstr>
      <vt:lpstr>Cieľ RŠS</vt:lpstr>
      <vt:lpstr>Postup pri tvorbe EK</vt:lpstr>
      <vt:lpstr>Zásady etického správania </vt:lpstr>
      <vt:lpstr>Záruky dodržiavania EK</vt:lpstr>
      <vt:lpstr>Aktuálny stav</vt:lpstr>
      <vt:lpstr>Ďalšie aktivity RŠS v oblasti etiky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Etický kódex štátneho zamestnanca</dc:title>
  <dc:creator>Šabová Zuzana</dc:creator>
  <cp:lastModifiedBy>Zemanovičová Daniela</cp:lastModifiedBy>
  <cp:revision>18</cp:revision>
  <dcterms:created xsi:type="dcterms:W3CDTF">2019-06-13T11:59:50Z</dcterms:created>
  <dcterms:modified xsi:type="dcterms:W3CDTF">2019-06-18T10:19:32Z</dcterms:modified>
</cp:coreProperties>
</file>