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E001EX01211.comptes.diplomatie.gouv.fr\blareljf$\deontologie\referent%20deontologue\rapport%20activit&#233;\2018\TABLEAU%20SUIVI%20ACTIV%20vers%20defin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E001EX01211.comptes.diplomatie.gouv.fr\blareljf$\deontologie\referent%20deontologue\rapport%20activit&#233;\2018\TABLEAU%20SUIVI%20ACTIV%20vers%20defin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[TABLEAU SUIVI ACTIV vers defin 2018.xlsx]TABLEAU LISTE DEROULANTE!Tableau croisé dynamique6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Thèmes</a:t>
            </a:r>
          </a:p>
        </c:rich>
      </c:tx>
      <c:layout>
        <c:manualLayout>
          <c:xMode val="edge"/>
          <c:yMode val="edge"/>
          <c:x val="0.41561474094735024"/>
          <c:y val="3.1297784319853736E-2"/>
        </c:manualLayout>
      </c:layout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</c:pivotFmts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'TABLEAU LISTE DEROULANTE'!$N$81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1"/>
              <c:layout>
                <c:manualLayout>
                  <c:x val="-0.12389570425953809"/>
                  <c:y val="-6.6883361730871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211635771233925"/>
                  <c:y val="-5.08366866512819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0870566798984838E-2"/>
                  <c:y val="-0.327555476020042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6742773924419319E-2"/>
                  <c:y val="7.0446348845569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'TABLEAU LISTE DEROULANTE'!$M$82:$M$96</c:f>
              <c:strCache>
                <c:ptCount val="14"/>
                <c:pt idx="0">
                  <c:v>AUTRE</c:v>
                </c:pt>
                <c:pt idx="1">
                  <c:v>CADEAUX AVANTAGES</c:v>
                </c:pt>
                <c:pt idx="2">
                  <c:v>CONFLIT D'INTERETS</c:v>
                </c:pt>
                <c:pt idx="3">
                  <c:v>CORRUPTION</c:v>
                </c:pt>
                <c:pt idx="4">
                  <c:v>CUMUL D'ACTIVITES</c:v>
                </c:pt>
                <c:pt idx="5">
                  <c:v>HARCELEMENT MORAL</c:v>
                </c:pt>
                <c:pt idx="6">
                  <c:v>HARCELEMENT SEXUEL</c:v>
                </c:pt>
                <c:pt idx="7">
                  <c:v>LAICITE</c:v>
                </c:pt>
                <c:pt idx="8">
                  <c:v>PUBLICATIONS</c:v>
                </c:pt>
                <c:pt idx="9">
                  <c:v>QUESTIONS INSTITUTIONNELLES</c:v>
                </c:pt>
                <c:pt idx="10">
                  <c:v>RELATIONS ENTREPRISES</c:v>
                </c:pt>
                <c:pt idx="11">
                  <c:v>RELATIONS HIERARCHIQUES</c:v>
                </c:pt>
                <c:pt idx="12">
                  <c:v>RELATIONS RH</c:v>
                </c:pt>
                <c:pt idx="13">
                  <c:v>UTILISATION  MOYENS DE L'ETAT</c:v>
                </c:pt>
              </c:strCache>
            </c:strRef>
          </c:cat>
          <c:val>
            <c:numRef>
              <c:f>'TABLEAU LISTE DEROULANTE'!$N$82:$N$96</c:f>
              <c:numCache>
                <c:formatCode>General</c:formatCode>
                <c:ptCount val="14"/>
                <c:pt idx="0">
                  <c:v>8</c:v>
                </c:pt>
                <c:pt idx="1">
                  <c:v>15</c:v>
                </c:pt>
                <c:pt idx="2">
                  <c:v>10</c:v>
                </c:pt>
                <c:pt idx="3">
                  <c:v>4</c:v>
                </c:pt>
                <c:pt idx="4">
                  <c:v>14</c:v>
                </c:pt>
                <c:pt idx="5">
                  <c:v>9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22</c:v>
                </c:pt>
                <c:pt idx="10">
                  <c:v>12</c:v>
                </c:pt>
                <c:pt idx="11">
                  <c:v>7</c:v>
                </c:pt>
                <c:pt idx="12">
                  <c:v>13</c:v>
                </c:pt>
                <c:pt idx="1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[TABLEAU SUIVI ACTIV vers defin 2018.xlsx]TABLEAU LISTE DEROULANTE!Tableau croisé dynamique3</c:name>
    <c:fmtId val="3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dLbl>
          <c:idx val="0"/>
          <c:layout>
            <c:manualLayout>
              <c:x val="-0.23636996221138321"/>
              <c:y val="7.1542854196690153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dLbl>
          <c:idx val="0"/>
          <c:layout>
            <c:manualLayout>
              <c:x val="-0.23636996221138321"/>
              <c:y val="7.1542854196690153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dLbl>
          <c:idx val="0"/>
          <c:layout>
            <c:manualLayout>
              <c:x val="-0.23636996221138321"/>
              <c:y val="7.1542854196690153E-2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</c:pivotFmts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'TABLEAU LISTE DEROULANTE'!$M$22</c:f>
              <c:strCache>
                <c:ptCount val="1"/>
                <c:pt idx="0">
                  <c:v>Total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636996221138321"/>
                  <c:y val="7.15428541966901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'TABLEAU LISTE DEROULANTE'!$L$23:$L$26</c:f>
              <c:strCache>
                <c:ptCount val="3"/>
                <c:pt idx="0">
                  <c:v>ANONYME</c:v>
                </c:pt>
                <c:pt idx="1">
                  <c:v>FEMME</c:v>
                </c:pt>
                <c:pt idx="2">
                  <c:v>HOMME</c:v>
                </c:pt>
              </c:strCache>
            </c:strRef>
          </c:cat>
          <c:val>
            <c:numRef>
              <c:f>'TABLEAU LISTE DEROULANTE'!$M$23:$M$26</c:f>
              <c:numCache>
                <c:formatCode>General</c:formatCode>
                <c:ptCount val="3"/>
                <c:pt idx="0">
                  <c:v>2</c:v>
                </c:pt>
                <c:pt idx="1">
                  <c:v>52</c:v>
                </c:pt>
                <c:pt idx="2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10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79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7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62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5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36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5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4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4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74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6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481A0-3CA3-489D-A531-E9754E81CD02}" type="datetimeFigureOut">
              <a:rPr lang="fr-FR" smtClean="0"/>
              <a:t>27/06/2019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2A30-62CC-4ABD-997A-DFF8D65AC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3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44827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Atelier Déontologie</a:t>
            </a:r>
            <a:br>
              <a:rPr lang="fr-FR" dirty="0" smtClean="0"/>
            </a:br>
            <a:r>
              <a:rPr lang="fr-FR" dirty="0" smtClean="0"/>
              <a:t>Slovaquie - France</a:t>
            </a:r>
            <a:br>
              <a:rPr lang="fr-FR" dirty="0" smtClean="0"/>
            </a:br>
            <a:r>
              <a:rPr lang="fr-FR" dirty="0" smtClean="0">
                <a:solidFill>
                  <a:srgbClr val="00B050"/>
                </a:solidFill>
              </a:rPr>
              <a:t>La déontologie dans </a:t>
            </a:r>
            <a:br>
              <a:rPr lang="fr-FR" dirty="0" smtClean="0">
                <a:solidFill>
                  <a:srgbClr val="00B050"/>
                </a:solidFill>
              </a:rPr>
            </a:br>
            <a:r>
              <a:rPr lang="fr-FR" dirty="0" smtClean="0">
                <a:solidFill>
                  <a:srgbClr val="00B050"/>
                </a:solidFill>
              </a:rPr>
              <a:t>l’administration française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L’exemple du Ministère de l’Europe et des affaires étrangères</a:t>
            </a:r>
          </a:p>
          <a:p>
            <a:r>
              <a:rPr lang="fr-FR" dirty="0" smtClean="0"/>
              <a:t>Bratislava, 19 juin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855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Contenu du guide:</a:t>
            </a:r>
            <a:r>
              <a:rPr lang="fr-FR" sz="3600" dirty="0">
                <a:solidFill>
                  <a:srgbClr val="002060"/>
                </a:solidFill>
              </a:rPr>
              <a:t/>
            </a:r>
            <a:br>
              <a:rPr lang="fr-FR" sz="3600" dirty="0">
                <a:solidFill>
                  <a:srgbClr val="00206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>1- </a:t>
            </a:r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grands principes déontologiques dans la fonction publique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2952328"/>
          </a:xfrm>
        </p:spPr>
        <p:txBody>
          <a:bodyPr>
            <a:normAutofit/>
          </a:bodyPr>
          <a:lstStyle/>
          <a:p>
            <a:r>
              <a:rPr lang="fr-FR" dirty="0" smtClean="0"/>
              <a:t>Le principe de </a:t>
            </a:r>
            <a:r>
              <a:rPr lang="fr-FR" dirty="0" smtClean="0">
                <a:solidFill>
                  <a:srgbClr val="00B050"/>
                </a:solidFill>
              </a:rPr>
              <a:t>dignité</a:t>
            </a:r>
          </a:p>
          <a:p>
            <a:r>
              <a:rPr lang="fr-FR" dirty="0" smtClean="0"/>
              <a:t>Le principe de </a:t>
            </a:r>
            <a:r>
              <a:rPr lang="fr-FR" dirty="0" smtClean="0">
                <a:solidFill>
                  <a:srgbClr val="00B050"/>
                </a:solidFill>
              </a:rPr>
              <a:t>neutralité</a:t>
            </a:r>
            <a:r>
              <a:rPr lang="fr-FR" dirty="0" smtClean="0"/>
              <a:t> et d’</a:t>
            </a:r>
            <a:r>
              <a:rPr lang="fr-FR" dirty="0" smtClean="0">
                <a:solidFill>
                  <a:srgbClr val="00B050"/>
                </a:solidFill>
              </a:rPr>
              <a:t>impartialité</a:t>
            </a:r>
          </a:p>
          <a:p>
            <a:r>
              <a:rPr lang="fr-FR" dirty="0" smtClean="0"/>
              <a:t>Le principe de </a:t>
            </a:r>
            <a:r>
              <a:rPr lang="fr-FR" dirty="0" smtClean="0">
                <a:solidFill>
                  <a:srgbClr val="00B050"/>
                </a:solidFill>
              </a:rPr>
              <a:t>probité </a:t>
            </a:r>
            <a:r>
              <a:rPr lang="fr-FR" dirty="0" smtClean="0"/>
              <a:t>et d’</a:t>
            </a:r>
            <a:r>
              <a:rPr lang="fr-FR" dirty="0" smtClean="0">
                <a:solidFill>
                  <a:srgbClr val="00B050"/>
                </a:solidFill>
              </a:rPr>
              <a:t>intégrité</a:t>
            </a:r>
          </a:p>
          <a:p>
            <a:r>
              <a:rPr lang="fr-FR" dirty="0" smtClean="0"/>
              <a:t>Les autres </a:t>
            </a:r>
            <a:r>
              <a:rPr lang="fr-FR" dirty="0" smtClean="0">
                <a:solidFill>
                  <a:srgbClr val="0070C0"/>
                </a:solidFill>
              </a:rPr>
              <a:t>obligations professionnelles</a:t>
            </a:r>
            <a:r>
              <a:rPr lang="fr-FR" dirty="0" smtClean="0"/>
              <a:t>: devoir de réserve, devoir de loyauté, respect secret…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98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2-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règles déontologiques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81642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 rôle de la chaîne hiérarchique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L’exemplarité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Les relations avec la justice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Le cumul d’activités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Les passages entre le </a:t>
            </a:r>
            <a:r>
              <a:rPr lang="fr-FR" b="1" dirty="0">
                <a:solidFill>
                  <a:srgbClr val="0070C0"/>
                </a:solidFill>
              </a:rPr>
              <a:t>secteur </a:t>
            </a:r>
            <a:r>
              <a:rPr lang="fr-FR" b="1" dirty="0" smtClean="0">
                <a:solidFill>
                  <a:srgbClr val="0070C0"/>
                </a:solidFill>
              </a:rPr>
              <a:t>public et le </a:t>
            </a:r>
            <a:r>
              <a:rPr lang="fr-FR" b="1" dirty="0">
                <a:solidFill>
                  <a:srgbClr val="0070C0"/>
                </a:solidFill>
              </a:rPr>
              <a:t>secteur </a:t>
            </a:r>
            <a:r>
              <a:rPr lang="fr-FR" b="1" dirty="0" smtClean="0">
                <a:solidFill>
                  <a:srgbClr val="0070C0"/>
                </a:solidFill>
              </a:rPr>
              <a:t>privé , …</a:t>
            </a:r>
          </a:p>
        </p:txBody>
      </p:sp>
    </p:spTree>
    <p:extLst>
      <p:ext uri="{BB962C8B-B14F-4D97-AF65-F5344CB8AC3E}">
        <p14:creationId xmlns:p14="http://schemas.microsoft.com/office/powerpoint/2010/main" val="387708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</a:t>
            </a:r>
            <a:r>
              <a:rPr lang="fr-FR" dirty="0" smtClean="0">
                <a:solidFill>
                  <a:srgbClr val="FF0000"/>
                </a:solidFill>
              </a:rPr>
              <a:t> – 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conseils aux agents du MEAE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67240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Travail et vie privée</a:t>
            </a:r>
          </a:p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Le harcèlement 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(moral et sexuel)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La </a:t>
            </a:r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relation avec les entreprises</a:t>
            </a:r>
          </a:p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Cadeaux et avantages</a:t>
            </a:r>
          </a:p>
          <a:p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Respect des mœurs et des lois 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locales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La famille, …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5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mission: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promouvoir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déontologie au MEAE</a:t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4000" b="1" dirty="0">
                <a:solidFill>
                  <a:srgbClr val="00B050"/>
                </a:solidFill>
              </a:rPr>
              <a:t>s</a:t>
            </a:r>
            <a:r>
              <a:rPr lang="fr-FR" sz="4000" b="1" dirty="0" smtClean="0">
                <a:solidFill>
                  <a:srgbClr val="00B050"/>
                </a:solidFill>
              </a:rPr>
              <a:t>ensibilisation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4000" b="1" dirty="0" smtClean="0">
                <a:solidFill>
                  <a:srgbClr val="00B050"/>
                </a:solidFill>
              </a:rPr>
              <a:t>formation</a:t>
            </a:r>
            <a:endParaRPr lang="fr-FR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1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Autres compétences du référent déontologue du MEAE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Référent Laïcité</a:t>
            </a:r>
            <a:r>
              <a:rPr lang="fr-FR" dirty="0" smtClean="0"/>
              <a:t>: circulaire du 15 mars 2017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Référent </a:t>
            </a:r>
            <a:r>
              <a:rPr lang="fr-FR" dirty="0">
                <a:solidFill>
                  <a:srgbClr val="00B050"/>
                </a:solidFill>
              </a:rPr>
              <a:t>A</a:t>
            </a:r>
            <a:r>
              <a:rPr lang="fr-FR" dirty="0" smtClean="0">
                <a:solidFill>
                  <a:srgbClr val="00B050"/>
                </a:solidFill>
              </a:rPr>
              <a:t>lerte </a:t>
            </a:r>
            <a:r>
              <a:rPr lang="fr-FR" dirty="0" smtClean="0"/>
              <a:t>(</a:t>
            </a:r>
            <a:r>
              <a:rPr lang="fr-FR" dirty="0"/>
              <a:t>r</a:t>
            </a:r>
            <a:r>
              <a:rPr lang="fr-FR" dirty="0" smtClean="0"/>
              <a:t>ecueil des signalements) depuis le 1</a:t>
            </a:r>
            <a:r>
              <a:rPr lang="fr-FR" baseline="30000" dirty="0" smtClean="0"/>
              <a:t>er</a:t>
            </a:r>
            <a:r>
              <a:rPr lang="fr-FR" dirty="0" smtClean="0"/>
              <a:t> janvier 2018: loi du 9 décembre 2016 sur la lutte contre la corruption</a:t>
            </a:r>
          </a:p>
          <a:p>
            <a:r>
              <a:rPr lang="fr-FR" dirty="0" smtClean="0"/>
              <a:t>Cellule d’écoute </a:t>
            </a:r>
            <a:r>
              <a:rPr lang="fr-FR" dirty="0" smtClean="0">
                <a:solidFill>
                  <a:srgbClr val="00B050"/>
                </a:solidFill>
              </a:rPr>
              <a:t>Egalité professionnelle </a:t>
            </a:r>
            <a:r>
              <a:rPr lang="fr-FR" dirty="0" smtClean="0"/>
              <a:t>hommes/femmes: labellisation AFNOR du 23 octobre 2017</a:t>
            </a:r>
          </a:p>
          <a:p>
            <a:r>
              <a:rPr lang="fr-FR" dirty="0" smtClean="0"/>
              <a:t>Cellule d’écoute et de suivi </a:t>
            </a:r>
            <a:r>
              <a:rPr lang="fr-FR" dirty="0" smtClean="0">
                <a:solidFill>
                  <a:srgbClr val="00B050"/>
                </a:solidFill>
              </a:rPr>
              <a:t>Violences sexuelles et sexistes </a:t>
            </a:r>
            <a:r>
              <a:rPr lang="fr-FR" dirty="0" smtClean="0"/>
              <a:t>8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mars 2018</a:t>
            </a:r>
          </a:p>
          <a:p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0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Statistiques Alertes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2018: </a:t>
            </a:r>
            <a:r>
              <a:rPr lang="fr-FR" dirty="0" smtClean="0">
                <a:solidFill>
                  <a:srgbClr val="00B050"/>
                </a:solidFill>
              </a:rPr>
              <a:t>29</a:t>
            </a:r>
            <a:r>
              <a:rPr lang="fr-FR" dirty="0" smtClean="0"/>
              <a:t> messages reçus par le dispositif de recueil des signalements; 2019: </a:t>
            </a:r>
            <a:r>
              <a:rPr lang="fr-FR" dirty="0" smtClean="0">
                <a:solidFill>
                  <a:srgbClr val="00B050"/>
                </a:solidFill>
              </a:rPr>
              <a:t>15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3</a:t>
            </a:r>
            <a:r>
              <a:rPr lang="fr-FR" dirty="0" smtClean="0"/>
              <a:t> seulement ont été considérés comme des alertes et les auteurs, agents du MEAE, ont reçu le statut de lanceurs d’alerte; 2019: </a:t>
            </a:r>
            <a:r>
              <a:rPr lang="fr-FR" dirty="0">
                <a:solidFill>
                  <a:srgbClr val="00B050"/>
                </a:solidFill>
              </a:rPr>
              <a:t>1</a:t>
            </a:r>
            <a:endParaRPr lang="fr-FR" dirty="0" smtClean="0">
              <a:solidFill>
                <a:srgbClr val="00B050"/>
              </a:solidFill>
            </a:endParaRPr>
          </a:p>
          <a:p>
            <a:r>
              <a:rPr lang="fr-FR" dirty="0" smtClean="0"/>
              <a:t>Les autres messages soit ne concernaient pas le MEAE, soit n’ont pu être considérés comme des alertes au sens de la loi: mais leur </a:t>
            </a:r>
            <a:r>
              <a:rPr lang="fr-FR" dirty="0" smtClean="0">
                <a:solidFill>
                  <a:srgbClr val="0070C0"/>
                </a:solidFill>
              </a:rPr>
              <a:t>contenu </a:t>
            </a:r>
            <a:r>
              <a:rPr lang="fr-FR" dirty="0" smtClean="0"/>
              <a:t>a été </a:t>
            </a:r>
            <a:r>
              <a:rPr lang="fr-FR" dirty="0" smtClean="0">
                <a:solidFill>
                  <a:srgbClr val="0070C0"/>
                </a:solidFill>
              </a:rPr>
              <a:t>transmis</a:t>
            </a:r>
            <a:r>
              <a:rPr lang="fr-FR" dirty="0" smtClean="0"/>
              <a:t> au service compétent pour être </a:t>
            </a:r>
            <a:r>
              <a:rPr lang="fr-FR" dirty="0" smtClean="0">
                <a:solidFill>
                  <a:srgbClr val="0070C0"/>
                </a:solidFill>
              </a:rPr>
              <a:t>traité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04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Suivi des alertes professionnelles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240360"/>
          </a:xfrm>
        </p:spPr>
        <p:txBody>
          <a:bodyPr/>
          <a:lstStyle/>
          <a:p>
            <a:r>
              <a:rPr lang="fr-FR" dirty="0" smtClean="0"/>
              <a:t>3 alertes en 2018 (1 même dossier) </a:t>
            </a:r>
            <a:r>
              <a:rPr lang="fr-FR" dirty="0" smtClean="0">
                <a:solidFill>
                  <a:srgbClr val="00B050"/>
                </a:solidFill>
              </a:rPr>
              <a:t>mars 2018</a:t>
            </a:r>
          </a:p>
          <a:p>
            <a:r>
              <a:rPr lang="fr-FR" dirty="0" smtClean="0"/>
              <a:t>Enquête menée par service compétent à l’étranger: </a:t>
            </a:r>
            <a:r>
              <a:rPr lang="fr-FR" dirty="0" smtClean="0">
                <a:solidFill>
                  <a:srgbClr val="00B050"/>
                </a:solidFill>
              </a:rPr>
              <a:t>mai 2018</a:t>
            </a:r>
          </a:p>
          <a:p>
            <a:r>
              <a:rPr lang="fr-FR" dirty="0" smtClean="0"/>
              <a:t>Rapport avec recommandations: </a:t>
            </a:r>
            <a:r>
              <a:rPr lang="fr-FR" dirty="0" smtClean="0">
                <a:solidFill>
                  <a:srgbClr val="00B050"/>
                </a:solidFill>
              </a:rPr>
              <a:t>juin 2018</a:t>
            </a:r>
          </a:p>
          <a:p>
            <a:r>
              <a:rPr lang="fr-FR" dirty="0" smtClean="0"/>
              <a:t>Envoi à l’ambassadeur : </a:t>
            </a:r>
            <a:r>
              <a:rPr lang="fr-FR" dirty="0" smtClean="0">
                <a:solidFill>
                  <a:srgbClr val="00B050"/>
                </a:solidFill>
              </a:rPr>
              <a:t>juin 2018</a:t>
            </a:r>
            <a:endParaRPr lang="fr-F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22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Mutualisation de l’expérience</a:t>
            </a:r>
            <a:br>
              <a:rPr lang="fr-FR" dirty="0" smtClean="0"/>
            </a:br>
            <a:r>
              <a:rPr lang="fr-FR" dirty="0" smtClean="0"/>
              <a:t>des référents: un réseau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344816" cy="256984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- </a:t>
            </a:r>
            <a:r>
              <a:rPr lang="fr-FR" dirty="0" smtClean="0">
                <a:solidFill>
                  <a:srgbClr val="00B050"/>
                </a:solidFill>
              </a:rPr>
              <a:t>excellent principe</a:t>
            </a:r>
            <a:r>
              <a:rPr lang="fr-FR" dirty="0" smtClean="0">
                <a:solidFill>
                  <a:schemeClr val="tx1"/>
                </a:solidFill>
              </a:rPr>
              <a:t>, mais</a:t>
            </a:r>
          </a:p>
          <a:p>
            <a:pPr marL="457200" indent="-45720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hétérogénéité des statuts</a:t>
            </a:r>
          </a:p>
          <a:p>
            <a:pPr marL="457200" indent="-45720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retards dans la mise en place</a:t>
            </a:r>
          </a:p>
          <a:p>
            <a:pPr marL="457200" indent="-457200"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écessité d’un certain recul </a:t>
            </a:r>
            <a:r>
              <a:rPr lang="fr-FR" dirty="0" smtClean="0">
                <a:solidFill>
                  <a:srgbClr val="FF0000"/>
                </a:solidFill>
              </a:rPr>
              <a:t>dans le </a:t>
            </a:r>
            <a:r>
              <a:rPr lang="fr-FR" dirty="0" smtClean="0">
                <a:solidFill>
                  <a:srgbClr val="FF0000"/>
                </a:solidFill>
              </a:rPr>
              <a:t>temps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8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Déontologie/alerte professionnelle :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le nouveau contexte législatif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7240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Loi du 20 avril 2016 </a:t>
            </a:r>
            <a:r>
              <a:rPr lang="fr-FR" dirty="0" smtClean="0"/>
              <a:t>relative à la déontologie et aux droits et obligations des fonctionnaires:</a:t>
            </a:r>
          </a:p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référents déontologues </a:t>
            </a:r>
            <a:r>
              <a:rPr lang="fr-FR" dirty="0" smtClean="0"/>
              <a:t>dans les administrations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Loi du 9 décembre 2016 </a:t>
            </a:r>
            <a:r>
              <a:rPr lang="fr-FR" dirty="0" smtClean="0"/>
              <a:t>relative à la moralisation de la vie économique : </a:t>
            </a:r>
            <a:r>
              <a:rPr lang="fr-FR" dirty="0" smtClean="0">
                <a:solidFill>
                  <a:srgbClr val="0070C0"/>
                </a:solidFill>
              </a:rPr>
              <a:t>référents alerte </a:t>
            </a:r>
            <a:r>
              <a:rPr lang="fr-FR" dirty="0" smtClean="0"/>
              <a:t>dans entreprises et administrations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91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 déontologie au Ministère de l’Europe et des affaires étrangères 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096344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2006</a:t>
            </a:r>
            <a:r>
              <a:rPr lang="fr-FR" dirty="0" smtClean="0"/>
              <a:t>: installation du comité d’éthique</a:t>
            </a:r>
          </a:p>
          <a:p>
            <a:r>
              <a:rPr lang="fr-FR" dirty="0" smtClean="0"/>
              <a:t>2008 : fiches de déontologie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2011</a:t>
            </a:r>
            <a:r>
              <a:rPr lang="fr-FR" dirty="0" smtClean="0"/>
              <a:t>: 1e édition guide de déontologie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2017</a:t>
            </a:r>
            <a:r>
              <a:rPr lang="fr-FR" dirty="0" smtClean="0"/>
              <a:t>: nomination référent déontologue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2018</a:t>
            </a:r>
            <a:r>
              <a:rPr lang="fr-FR" dirty="0" smtClean="0"/>
              <a:t>: 3</a:t>
            </a:r>
            <a:r>
              <a:rPr lang="fr-FR" baseline="30000" dirty="0" smtClean="0"/>
              <a:t>e</a:t>
            </a:r>
            <a:r>
              <a:rPr lang="fr-FR" dirty="0" smtClean="0"/>
              <a:t> édition guide de déontologie</a:t>
            </a:r>
          </a:p>
        </p:txBody>
      </p:sp>
    </p:spTree>
    <p:extLst>
      <p:ext uri="{BB962C8B-B14F-4D97-AF65-F5344CB8AC3E}">
        <p14:creationId xmlns:p14="http://schemas.microsoft.com/office/powerpoint/2010/main" val="238245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missions du référent déontologue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Lettre de mission du ministre en date du 19 septembre 2017: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1- Prévention: </a:t>
            </a:r>
            <a:r>
              <a:rPr lang="fr-FR" dirty="0" smtClean="0">
                <a:solidFill>
                  <a:schemeClr val="tx2"/>
                </a:solidFill>
              </a:rPr>
              <a:t>conseils aux agents</a:t>
            </a:r>
          </a:p>
          <a:p>
            <a:pPr marL="0" indent="0">
              <a:buNone/>
            </a:pPr>
            <a:r>
              <a:rPr lang="fr-FR" dirty="0" smtClean="0"/>
              <a:t>2- Réflexion sur les principes déontologiques applicables aux agents : </a:t>
            </a:r>
            <a:r>
              <a:rPr lang="fr-FR" dirty="0" smtClean="0">
                <a:solidFill>
                  <a:schemeClr val="tx2"/>
                </a:solidFill>
              </a:rPr>
              <a:t>guide de déontologie</a:t>
            </a:r>
          </a:p>
          <a:p>
            <a:pPr marL="0" indent="0">
              <a:buNone/>
            </a:pPr>
            <a:r>
              <a:rPr lang="fr-FR" dirty="0" smtClean="0"/>
              <a:t>3- Promotion de la déontologie au ministère: </a:t>
            </a:r>
            <a:r>
              <a:rPr lang="fr-FR" dirty="0" smtClean="0">
                <a:solidFill>
                  <a:schemeClr val="tx2"/>
                </a:solidFill>
              </a:rPr>
              <a:t>sensibilisation &amp; formation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42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mission: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le conseil aux agents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2"/>
                </a:solidFill>
              </a:rPr>
              <a:t>Le référent déontologue conseille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2"/>
                </a:solidFill>
              </a:rPr>
              <a:t>Les échanges sont confidentiels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2"/>
                </a:solidFill>
              </a:rPr>
              <a:t>L’agent prend sa décision et en est responsable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Statistiques de saisine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3645024"/>
            <a:ext cx="8229600" cy="2620888"/>
          </a:xfrm>
        </p:spPr>
        <p:txBody>
          <a:bodyPr/>
          <a:lstStyle/>
          <a:p>
            <a:r>
              <a:rPr lang="fr-FR" dirty="0" smtClean="0"/>
              <a:t>Depuis la création de la fonction de référent déontologue : 203 saisines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968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Répartition par thème des questions posées </a:t>
            </a:r>
            <a:r>
              <a:rPr lang="fr-FR" sz="2400" b="1" dirty="0" smtClean="0"/>
              <a:t>en 2018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par les agents ayant consulté le référent déontologue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10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Répartition par sexe des agents ayant consulté le référent déontologue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6492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8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8206680" cy="24482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2è mission: </a:t>
            </a:r>
            <a:br>
              <a:rPr lang="fr-FR" dirty="0" smtClean="0"/>
            </a:br>
            <a:r>
              <a:rPr lang="fr-FR" dirty="0" smtClean="0"/>
              <a:t>réflexion </a:t>
            </a:r>
            <a:r>
              <a:rPr lang="fr-FR" dirty="0"/>
              <a:t>sur les règles </a:t>
            </a:r>
            <a:r>
              <a:rPr lang="fr-FR" dirty="0" smtClean="0"/>
              <a:t>de déontologie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applicables aux agents du </a:t>
            </a:r>
            <a:r>
              <a:rPr lang="fr-FR" dirty="0" smtClean="0"/>
              <a:t>MEAE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991072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chemeClr val="tx2"/>
                </a:solidFill>
              </a:rPr>
              <a:t>le guide de déontologie</a:t>
            </a:r>
            <a:endParaRPr lang="fr-FR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938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536</Words>
  <Application>Microsoft Office PowerPoint</Application>
  <PresentationFormat>Affichage à l'écran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Atelier Déontologie Slovaquie - France La déontologie dans  l’administration française</vt:lpstr>
      <vt:lpstr>Déontologie/alerte professionnelle : le nouveau contexte législatif</vt:lpstr>
      <vt:lpstr>La déontologie au Ministère de l’Europe et des affaires étrangères  </vt:lpstr>
      <vt:lpstr>Les missions du référent déontologue</vt:lpstr>
      <vt:lpstr>1ère mission: le conseil aux agents</vt:lpstr>
      <vt:lpstr>Statistiques de saisine</vt:lpstr>
      <vt:lpstr>Répartition par thème des questions posées en 2018 par les agents ayant consulté le référent déontologue </vt:lpstr>
      <vt:lpstr>Répartition par sexe des agents ayant consulté le référent déontologue </vt:lpstr>
      <vt:lpstr>2è mission:  réflexion sur les règles de déontologie applicables aux agents du MEAE   </vt:lpstr>
      <vt:lpstr>Contenu du guide: 1- Les grands principes déontologiques dans la fonction publique</vt:lpstr>
      <vt:lpstr>2- Les règles déontologiques</vt:lpstr>
      <vt:lpstr>3 – Les conseils aux agents du MEAE </vt:lpstr>
      <vt:lpstr>3e mission: promouvoir la déontologie au MEAE </vt:lpstr>
      <vt:lpstr>Autres compétences du référent déontologue du MEAE</vt:lpstr>
      <vt:lpstr>Statistiques Alertes</vt:lpstr>
      <vt:lpstr>Suivi des alertes professionnelles</vt:lpstr>
      <vt:lpstr>Mutualisation de l’expérience des référents: un réseau ?</vt:lpstr>
    </vt:vector>
  </TitlesOfParts>
  <Company>M.A.E.E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Coopération administrative Slovaquie - France La déontologie dans  l’administration française</dc:title>
  <dc:creator>BLAREL Jean-Francois</dc:creator>
  <cp:lastModifiedBy>BLAREL Jean-Francois</cp:lastModifiedBy>
  <cp:revision>9</cp:revision>
  <dcterms:created xsi:type="dcterms:W3CDTF">2019-06-12T15:09:49Z</dcterms:created>
  <dcterms:modified xsi:type="dcterms:W3CDTF">2019-06-27T07:35:51Z</dcterms:modified>
</cp:coreProperties>
</file>