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14"/>
  </p:notesMasterIdLst>
  <p:handoutMasterIdLst>
    <p:handoutMasterId r:id="rId15"/>
  </p:handoutMasterIdLst>
  <p:sldIdLst>
    <p:sldId id="258" r:id="rId2"/>
    <p:sldId id="340" r:id="rId3"/>
    <p:sldId id="387" r:id="rId4"/>
    <p:sldId id="386" r:id="rId5"/>
    <p:sldId id="370" r:id="rId6"/>
    <p:sldId id="389" r:id="rId7"/>
    <p:sldId id="379" r:id="rId8"/>
    <p:sldId id="380" r:id="rId9"/>
    <p:sldId id="367" r:id="rId10"/>
    <p:sldId id="346" r:id="rId11"/>
    <p:sldId id="364" r:id="rId12"/>
    <p:sldId id="378" r:id="rId13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URNETTE Tessa" initials="T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C3D69B"/>
    <a:srgbClr val="FAC090"/>
    <a:srgbClr val="D0D8E8"/>
    <a:srgbClr val="ED7D31"/>
    <a:srgbClr val="E9EDF4"/>
    <a:srgbClr val="002892"/>
    <a:srgbClr val="004892"/>
    <a:srgbClr val="001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599" autoAdjust="0"/>
  </p:normalViewPr>
  <p:slideViewPr>
    <p:cSldViewPr snapToGrid="0" snapToObjects="1">
      <p:cViewPr varScale="1">
        <p:scale>
          <a:sx n="92" d="100"/>
          <a:sy n="92" d="100"/>
        </p:scale>
        <p:origin x="91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BF04D8-C30A-E142-858D-74773D7FE3B7}" type="doc">
      <dgm:prSet loTypeId="urn:microsoft.com/office/officeart/2005/8/layout/cycle6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576702B-27E8-FC4A-8122-B1880D27CC23}">
      <dgm:prSet/>
      <dgm:spPr/>
      <dgm:t>
        <a:bodyPr/>
        <a:lstStyle/>
        <a:p>
          <a:pPr rtl="0"/>
          <a:r>
            <a:rPr lang="fr-FR" b="1" dirty="0" err="1" smtClean="0"/>
            <a:t>Duty</a:t>
          </a:r>
          <a:r>
            <a:rPr lang="fr-FR" b="1" dirty="0" smtClean="0"/>
            <a:t> of </a:t>
          </a:r>
          <a:r>
            <a:rPr lang="fr-FR" b="1" dirty="0" err="1" smtClean="0"/>
            <a:t>obedience</a:t>
          </a:r>
          <a:r>
            <a:rPr lang="fr-FR" b="1" dirty="0" smtClean="0"/>
            <a:t> to the </a:t>
          </a:r>
          <a:r>
            <a:rPr lang="fr-FR" b="1" dirty="0" err="1" smtClean="0"/>
            <a:t>hierarchy</a:t>
          </a:r>
          <a:endParaRPr lang="fr-FR" dirty="0"/>
        </a:p>
      </dgm:t>
    </dgm:pt>
    <dgm:pt modelId="{D5BF35BD-006C-9542-A683-72C1DEFFDCC4}" type="parTrans" cxnId="{798E9EBE-B7F2-354E-A1BA-57E2D5544AB8}">
      <dgm:prSet/>
      <dgm:spPr/>
      <dgm:t>
        <a:bodyPr/>
        <a:lstStyle/>
        <a:p>
          <a:endParaRPr lang="fr-FR"/>
        </a:p>
      </dgm:t>
    </dgm:pt>
    <dgm:pt modelId="{33A35513-65A0-0048-B78A-C758FA4DB6D5}" type="sibTrans" cxnId="{798E9EBE-B7F2-354E-A1BA-57E2D5544AB8}">
      <dgm:prSet/>
      <dgm:spPr/>
      <dgm:t>
        <a:bodyPr/>
        <a:lstStyle/>
        <a:p>
          <a:endParaRPr lang="fr-FR"/>
        </a:p>
      </dgm:t>
    </dgm:pt>
    <dgm:pt modelId="{21A861EE-9D67-D542-864D-62A4D986614D}">
      <dgm:prSet/>
      <dgm:spPr/>
      <dgm:t>
        <a:bodyPr/>
        <a:lstStyle/>
        <a:p>
          <a:pPr rtl="0"/>
          <a:r>
            <a:rPr lang="fr-FR" b="1" dirty="0" smtClean="0"/>
            <a:t>Obligation to serve the </a:t>
          </a:r>
          <a:r>
            <a:rPr lang="fr-FR" b="1" dirty="0" err="1" smtClean="0"/>
            <a:t>general</a:t>
          </a:r>
          <a:r>
            <a:rPr lang="fr-FR" b="1" dirty="0" smtClean="0"/>
            <a:t> </a:t>
          </a:r>
          <a:r>
            <a:rPr lang="fr-FR" b="1" dirty="0" err="1" smtClean="0"/>
            <a:t>interest</a:t>
          </a:r>
          <a:r>
            <a:rPr lang="fr-FR" b="1" dirty="0" smtClean="0"/>
            <a:t> and to </a:t>
          </a:r>
          <a:r>
            <a:rPr lang="fr-FR" b="1" dirty="0" err="1" smtClean="0"/>
            <a:t>work</a:t>
          </a:r>
          <a:r>
            <a:rPr lang="fr-FR" b="1" dirty="0" smtClean="0"/>
            <a:t> </a:t>
          </a:r>
          <a:r>
            <a:rPr lang="fr-FR" b="1" dirty="0" err="1" smtClean="0"/>
            <a:t>exclusively</a:t>
          </a:r>
          <a:r>
            <a:rPr lang="fr-FR" b="1" dirty="0" smtClean="0"/>
            <a:t> in the Civil service </a:t>
          </a:r>
          <a:endParaRPr lang="fr-FR" dirty="0"/>
        </a:p>
      </dgm:t>
    </dgm:pt>
    <dgm:pt modelId="{845920CA-AA6F-E241-8947-679E6D5FD1DF}" type="parTrans" cxnId="{7FF8C4E9-863D-1648-A75A-39C7D293FCEE}">
      <dgm:prSet/>
      <dgm:spPr/>
      <dgm:t>
        <a:bodyPr/>
        <a:lstStyle/>
        <a:p>
          <a:endParaRPr lang="fr-FR"/>
        </a:p>
      </dgm:t>
    </dgm:pt>
    <dgm:pt modelId="{D2EA2B5F-4DFF-B040-9F20-D3BE88648E52}" type="sibTrans" cxnId="{7FF8C4E9-863D-1648-A75A-39C7D293FCEE}">
      <dgm:prSet/>
      <dgm:spPr/>
      <dgm:t>
        <a:bodyPr/>
        <a:lstStyle/>
        <a:p>
          <a:endParaRPr lang="fr-FR"/>
        </a:p>
      </dgm:t>
    </dgm:pt>
    <dgm:pt modelId="{4F5C1B98-3CCE-0649-8624-9F4DD94C099E}">
      <dgm:prSet/>
      <dgm:spPr/>
      <dgm:t>
        <a:bodyPr/>
        <a:lstStyle/>
        <a:p>
          <a:r>
            <a:rPr lang="fr-FR" b="1" dirty="0" smtClean="0"/>
            <a:t>Professional </a:t>
          </a:r>
          <a:r>
            <a:rPr lang="fr-FR" b="1" dirty="0" err="1" smtClean="0"/>
            <a:t>confidentiality</a:t>
          </a:r>
          <a:endParaRPr lang="fr-FR" b="1" dirty="0"/>
        </a:p>
      </dgm:t>
    </dgm:pt>
    <dgm:pt modelId="{A9460A57-3822-C345-9FEB-C6128DC4FE64}" type="parTrans" cxnId="{EDE6FD42-AD75-F74F-BCAD-1E9160768BC7}">
      <dgm:prSet/>
      <dgm:spPr/>
      <dgm:t>
        <a:bodyPr/>
        <a:lstStyle/>
        <a:p>
          <a:endParaRPr lang="fr-FR"/>
        </a:p>
      </dgm:t>
    </dgm:pt>
    <dgm:pt modelId="{F9AFCC84-35AD-EA4A-8313-EA55999EDAAF}" type="sibTrans" cxnId="{EDE6FD42-AD75-F74F-BCAD-1E9160768BC7}">
      <dgm:prSet/>
      <dgm:spPr/>
      <dgm:t>
        <a:bodyPr/>
        <a:lstStyle/>
        <a:p>
          <a:endParaRPr lang="fr-FR"/>
        </a:p>
      </dgm:t>
    </dgm:pt>
    <dgm:pt modelId="{9A1DA81E-E64E-FB45-89CB-7AA301E1DB92}">
      <dgm:prSet/>
      <dgm:spPr/>
      <dgm:t>
        <a:bodyPr/>
        <a:lstStyle/>
        <a:p>
          <a:r>
            <a:rPr lang="fr-FR" b="1" smtClean="0"/>
            <a:t>Obligation of public information </a:t>
          </a:r>
          <a:endParaRPr lang="fr-FR" b="1" dirty="0"/>
        </a:p>
      </dgm:t>
    </dgm:pt>
    <dgm:pt modelId="{8AF8CF5C-4A05-494B-827A-42282D46EF4C}" type="parTrans" cxnId="{A5D40DCC-49BF-4F4D-80EC-6768A4E66E51}">
      <dgm:prSet/>
      <dgm:spPr/>
      <dgm:t>
        <a:bodyPr/>
        <a:lstStyle/>
        <a:p>
          <a:endParaRPr lang="fr-FR"/>
        </a:p>
      </dgm:t>
    </dgm:pt>
    <dgm:pt modelId="{86D1FF96-80C0-7748-B060-68427DB17E0E}" type="sibTrans" cxnId="{A5D40DCC-49BF-4F4D-80EC-6768A4E66E51}">
      <dgm:prSet/>
      <dgm:spPr/>
      <dgm:t>
        <a:bodyPr/>
        <a:lstStyle/>
        <a:p>
          <a:endParaRPr lang="fr-FR"/>
        </a:p>
      </dgm:t>
    </dgm:pt>
    <dgm:pt modelId="{D3252524-6A17-074F-BEAD-751CBC9A0CF6}" type="pres">
      <dgm:prSet presAssocID="{0EBF04D8-C30A-E142-858D-74773D7FE3B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3CCB9A8-7E53-E34E-B658-61992BBC2041}" type="pres">
      <dgm:prSet presAssocID="{6576702B-27E8-FC4A-8122-B1880D27CC2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881F35-B707-3D4C-B79F-5BD1965D072D}" type="pres">
      <dgm:prSet presAssocID="{6576702B-27E8-FC4A-8122-B1880D27CC23}" presName="spNode" presStyleCnt="0"/>
      <dgm:spPr/>
    </dgm:pt>
    <dgm:pt modelId="{FABF6B90-9650-7B46-AC96-EEB820E5B6FF}" type="pres">
      <dgm:prSet presAssocID="{33A35513-65A0-0048-B78A-C758FA4DB6D5}" presName="sibTrans" presStyleLbl="sibTrans1D1" presStyleIdx="0" presStyleCnt="4"/>
      <dgm:spPr/>
      <dgm:t>
        <a:bodyPr/>
        <a:lstStyle/>
        <a:p>
          <a:endParaRPr lang="fr-FR"/>
        </a:p>
      </dgm:t>
    </dgm:pt>
    <dgm:pt modelId="{64E9FD30-BA9C-BD44-B7F9-6CCCBAA14E3B}" type="pres">
      <dgm:prSet presAssocID="{4F5C1B98-3CCE-0649-8624-9F4DD94C099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C80906-48FD-0A4C-9732-FF8129E99AC3}" type="pres">
      <dgm:prSet presAssocID="{4F5C1B98-3CCE-0649-8624-9F4DD94C099E}" presName="spNode" presStyleCnt="0"/>
      <dgm:spPr/>
    </dgm:pt>
    <dgm:pt modelId="{289EF403-2AF4-C240-BE1A-E96DA7BB4EFE}" type="pres">
      <dgm:prSet presAssocID="{F9AFCC84-35AD-EA4A-8313-EA55999EDAAF}" presName="sibTrans" presStyleLbl="sibTrans1D1" presStyleIdx="1" presStyleCnt="4"/>
      <dgm:spPr/>
      <dgm:t>
        <a:bodyPr/>
        <a:lstStyle/>
        <a:p>
          <a:endParaRPr lang="fr-FR"/>
        </a:p>
      </dgm:t>
    </dgm:pt>
    <dgm:pt modelId="{E429EDFB-9ECF-3E47-BA39-B2213CE21E77}" type="pres">
      <dgm:prSet presAssocID="{21A861EE-9D67-D542-864D-62A4D986614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EC4FDE-16DB-FB4D-AC57-8CABA8EEF29B}" type="pres">
      <dgm:prSet presAssocID="{21A861EE-9D67-D542-864D-62A4D986614D}" presName="spNode" presStyleCnt="0"/>
      <dgm:spPr/>
    </dgm:pt>
    <dgm:pt modelId="{17AF4316-1586-294F-A67D-E6015F56EA55}" type="pres">
      <dgm:prSet presAssocID="{D2EA2B5F-4DFF-B040-9F20-D3BE88648E52}" presName="sibTrans" presStyleLbl="sibTrans1D1" presStyleIdx="2" presStyleCnt="4"/>
      <dgm:spPr/>
      <dgm:t>
        <a:bodyPr/>
        <a:lstStyle/>
        <a:p>
          <a:endParaRPr lang="fr-FR"/>
        </a:p>
      </dgm:t>
    </dgm:pt>
    <dgm:pt modelId="{EDCE2710-1AF5-8040-B24F-500F8B339D88}" type="pres">
      <dgm:prSet presAssocID="{9A1DA81E-E64E-FB45-89CB-7AA301E1DB9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DF6B19-857F-F244-AAA8-10F3C0BCEA93}" type="pres">
      <dgm:prSet presAssocID="{9A1DA81E-E64E-FB45-89CB-7AA301E1DB92}" presName="spNode" presStyleCnt="0"/>
      <dgm:spPr/>
    </dgm:pt>
    <dgm:pt modelId="{4A6A48E0-EC09-F743-B5BE-FED310E6AC24}" type="pres">
      <dgm:prSet presAssocID="{86D1FF96-80C0-7748-B060-68427DB17E0E}" presName="sibTrans" presStyleLbl="sibTrans1D1" presStyleIdx="3" presStyleCnt="4"/>
      <dgm:spPr/>
      <dgm:t>
        <a:bodyPr/>
        <a:lstStyle/>
        <a:p>
          <a:endParaRPr lang="fr-FR"/>
        </a:p>
      </dgm:t>
    </dgm:pt>
  </dgm:ptLst>
  <dgm:cxnLst>
    <dgm:cxn modelId="{AF59387E-D88A-AB4C-B775-9F4096FD4FEC}" type="presOf" srcId="{21A861EE-9D67-D542-864D-62A4D986614D}" destId="{E429EDFB-9ECF-3E47-BA39-B2213CE21E77}" srcOrd="0" destOrd="0" presId="urn:microsoft.com/office/officeart/2005/8/layout/cycle6"/>
    <dgm:cxn modelId="{EDE6FD42-AD75-F74F-BCAD-1E9160768BC7}" srcId="{0EBF04D8-C30A-E142-858D-74773D7FE3B7}" destId="{4F5C1B98-3CCE-0649-8624-9F4DD94C099E}" srcOrd="1" destOrd="0" parTransId="{A9460A57-3822-C345-9FEB-C6128DC4FE64}" sibTransId="{F9AFCC84-35AD-EA4A-8313-EA55999EDAAF}"/>
    <dgm:cxn modelId="{781BF233-278F-1B4C-AD21-1D4F948ED60B}" type="presOf" srcId="{9A1DA81E-E64E-FB45-89CB-7AA301E1DB92}" destId="{EDCE2710-1AF5-8040-B24F-500F8B339D88}" srcOrd="0" destOrd="0" presId="urn:microsoft.com/office/officeart/2005/8/layout/cycle6"/>
    <dgm:cxn modelId="{0770F6EB-60AD-FD4E-AD15-EB130CDA93CF}" type="presOf" srcId="{0EBF04D8-C30A-E142-858D-74773D7FE3B7}" destId="{D3252524-6A17-074F-BEAD-751CBC9A0CF6}" srcOrd="0" destOrd="0" presId="urn:microsoft.com/office/officeart/2005/8/layout/cycle6"/>
    <dgm:cxn modelId="{A5D40DCC-49BF-4F4D-80EC-6768A4E66E51}" srcId="{0EBF04D8-C30A-E142-858D-74773D7FE3B7}" destId="{9A1DA81E-E64E-FB45-89CB-7AA301E1DB92}" srcOrd="3" destOrd="0" parTransId="{8AF8CF5C-4A05-494B-827A-42282D46EF4C}" sibTransId="{86D1FF96-80C0-7748-B060-68427DB17E0E}"/>
    <dgm:cxn modelId="{274FE528-1C05-F74A-AD44-7F31D4D9DB40}" type="presOf" srcId="{4F5C1B98-3CCE-0649-8624-9F4DD94C099E}" destId="{64E9FD30-BA9C-BD44-B7F9-6CCCBAA14E3B}" srcOrd="0" destOrd="0" presId="urn:microsoft.com/office/officeart/2005/8/layout/cycle6"/>
    <dgm:cxn modelId="{5D5A227E-E49D-0041-8622-6D9EB5D25EA5}" type="presOf" srcId="{D2EA2B5F-4DFF-B040-9F20-D3BE88648E52}" destId="{17AF4316-1586-294F-A67D-E6015F56EA55}" srcOrd="0" destOrd="0" presId="urn:microsoft.com/office/officeart/2005/8/layout/cycle6"/>
    <dgm:cxn modelId="{7FF8C4E9-863D-1648-A75A-39C7D293FCEE}" srcId="{0EBF04D8-C30A-E142-858D-74773D7FE3B7}" destId="{21A861EE-9D67-D542-864D-62A4D986614D}" srcOrd="2" destOrd="0" parTransId="{845920CA-AA6F-E241-8947-679E6D5FD1DF}" sibTransId="{D2EA2B5F-4DFF-B040-9F20-D3BE88648E52}"/>
    <dgm:cxn modelId="{798E9EBE-B7F2-354E-A1BA-57E2D5544AB8}" srcId="{0EBF04D8-C30A-E142-858D-74773D7FE3B7}" destId="{6576702B-27E8-FC4A-8122-B1880D27CC23}" srcOrd="0" destOrd="0" parTransId="{D5BF35BD-006C-9542-A683-72C1DEFFDCC4}" sibTransId="{33A35513-65A0-0048-B78A-C758FA4DB6D5}"/>
    <dgm:cxn modelId="{22DDEC98-6F38-B046-B6AB-FE5F01C9FE63}" type="presOf" srcId="{6576702B-27E8-FC4A-8122-B1880D27CC23}" destId="{53CCB9A8-7E53-E34E-B658-61992BBC2041}" srcOrd="0" destOrd="0" presId="urn:microsoft.com/office/officeart/2005/8/layout/cycle6"/>
    <dgm:cxn modelId="{DA0FC55F-94C3-274B-9E87-810286937151}" type="presOf" srcId="{F9AFCC84-35AD-EA4A-8313-EA55999EDAAF}" destId="{289EF403-2AF4-C240-BE1A-E96DA7BB4EFE}" srcOrd="0" destOrd="0" presId="urn:microsoft.com/office/officeart/2005/8/layout/cycle6"/>
    <dgm:cxn modelId="{E6C55132-A2B9-A94A-AF31-07CDFFC2CB5F}" type="presOf" srcId="{33A35513-65A0-0048-B78A-C758FA4DB6D5}" destId="{FABF6B90-9650-7B46-AC96-EEB820E5B6FF}" srcOrd="0" destOrd="0" presId="urn:microsoft.com/office/officeart/2005/8/layout/cycle6"/>
    <dgm:cxn modelId="{5EC7A9FA-C416-664D-894A-6721F857F288}" type="presOf" srcId="{86D1FF96-80C0-7748-B060-68427DB17E0E}" destId="{4A6A48E0-EC09-F743-B5BE-FED310E6AC24}" srcOrd="0" destOrd="0" presId="urn:microsoft.com/office/officeart/2005/8/layout/cycle6"/>
    <dgm:cxn modelId="{98943AB7-AA57-3449-9D7C-EF4892310306}" type="presParOf" srcId="{D3252524-6A17-074F-BEAD-751CBC9A0CF6}" destId="{53CCB9A8-7E53-E34E-B658-61992BBC2041}" srcOrd="0" destOrd="0" presId="urn:microsoft.com/office/officeart/2005/8/layout/cycle6"/>
    <dgm:cxn modelId="{4D25172D-91BC-3248-94DF-E452B96056A8}" type="presParOf" srcId="{D3252524-6A17-074F-BEAD-751CBC9A0CF6}" destId="{13881F35-B707-3D4C-B79F-5BD1965D072D}" srcOrd="1" destOrd="0" presId="urn:microsoft.com/office/officeart/2005/8/layout/cycle6"/>
    <dgm:cxn modelId="{F44C7F2C-E3F2-F84F-B336-AA98B0CAEABE}" type="presParOf" srcId="{D3252524-6A17-074F-BEAD-751CBC9A0CF6}" destId="{FABF6B90-9650-7B46-AC96-EEB820E5B6FF}" srcOrd="2" destOrd="0" presId="urn:microsoft.com/office/officeart/2005/8/layout/cycle6"/>
    <dgm:cxn modelId="{4DBC7C2E-45C8-9C43-85F3-0E2856C4FCA5}" type="presParOf" srcId="{D3252524-6A17-074F-BEAD-751CBC9A0CF6}" destId="{64E9FD30-BA9C-BD44-B7F9-6CCCBAA14E3B}" srcOrd="3" destOrd="0" presId="urn:microsoft.com/office/officeart/2005/8/layout/cycle6"/>
    <dgm:cxn modelId="{ED3D9E60-CCB7-A847-85CF-DB1B1E6435E8}" type="presParOf" srcId="{D3252524-6A17-074F-BEAD-751CBC9A0CF6}" destId="{F0C80906-48FD-0A4C-9732-FF8129E99AC3}" srcOrd="4" destOrd="0" presId="urn:microsoft.com/office/officeart/2005/8/layout/cycle6"/>
    <dgm:cxn modelId="{8F95C399-3D73-7F4B-81E8-DE9A778097CB}" type="presParOf" srcId="{D3252524-6A17-074F-BEAD-751CBC9A0CF6}" destId="{289EF403-2AF4-C240-BE1A-E96DA7BB4EFE}" srcOrd="5" destOrd="0" presId="urn:microsoft.com/office/officeart/2005/8/layout/cycle6"/>
    <dgm:cxn modelId="{1C6EB0F5-E1B8-1C42-826F-50A679A9BC66}" type="presParOf" srcId="{D3252524-6A17-074F-BEAD-751CBC9A0CF6}" destId="{E429EDFB-9ECF-3E47-BA39-B2213CE21E77}" srcOrd="6" destOrd="0" presId="urn:microsoft.com/office/officeart/2005/8/layout/cycle6"/>
    <dgm:cxn modelId="{A062C600-4284-B847-9A38-19314BD6631B}" type="presParOf" srcId="{D3252524-6A17-074F-BEAD-751CBC9A0CF6}" destId="{01EC4FDE-16DB-FB4D-AC57-8CABA8EEF29B}" srcOrd="7" destOrd="0" presId="urn:microsoft.com/office/officeart/2005/8/layout/cycle6"/>
    <dgm:cxn modelId="{BE9E4F15-AA58-B741-9347-0517A9FED8C4}" type="presParOf" srcId="{D3252524-6A17-074F-BEAD-751CBC9A0CF6}" destId="{17AF4316-1586-294F-A67D-E6015F56EA55}" srcOrd="8" destOrd="0" presId="urn:microsoft.com/office/officeart/2005/8/layout/cycle6"/>
    <dgm:cxn modelId="{189F1B8D-8E16-9A4C-828F-6BD54E7CFC2E}" type="presParOf" srcId="{D3252524-6A17-074F-BEAD-751CBC9A0CF6}" destId="{EDCE2710-1AF5-8040-B24F-500F8B339D88}" srcOrd="9" destOrd="0" presId="urn:microsoft.com/office/officeart/2005/8/layout/cycle6"/>
    <dgm:cxn modelId="{B44E011D-1306-8F4F-ABF0-D0C3AEE6015E}" type="presParOf" srcId="{D3252524-6A17-074F-BEAD-751CBC9A0CF6}" destId="{7BDF6B19-857F-F244-AAA8-10F3C0BCEA93}" srcOrd="10" destOrd="0" presId="urn:microsoft.com/office/officeart/2005/8/layout/cycle6"/>
    <dgm:cxn modelId="{8CF5BEC2-F3C4-B444-AB56-0601535999FE}" type="presParOf" srcId="{D3252524-6A17-074F-BEAD-751CBC9A0CF6}" destId="{4A6A48E0-EC09-F743-B5BE-FED310E6AC24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BF04D8-C30A-E142-858D-74773D7FE3B7}" type="doc">
      <dgm:prSet loTypeId="urn:microsoft.com/office/officeart/2005/8/layout/cycle6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576702B-27E8-FC4A-8122-B1880D27CC23}">
      <dgm:prSet/>
      <dgm:spPr/>
      <dgm:t>
        <a:bodyPr/>
        <a:lstStyle/>
        <a:p>
          <a:pPr rtl="0"/>
          <a:r>
            <a:rPr lang="fr-FR" b="1" dirty="0" err="1" smtClean="0"/>
            <a:t>Duty</a:t>
          </a:r>
          <a:r>
            <a:rPr lang="fr-FR" b="1" dirty="0" smtClean="0"/>
            <a:t> of </a:t>
          </a:r>
          <a:r>
            <a:rPr lang="fr-FR" b="1" dirty="0" err="1" smtClean="0"/>
            <a:t>morality</a:t>
          </a:r>
          <a:endParaRPr lang="fr-FR" dirty="0"/>
        </a:p>
      </dgm:t>
    </dgm:pt>
    <dgm:pt modelId="{D5BF35BD-006C-9542-A683-72C1DEFFDCC4}" type="parTrans" cxnId="{798E9EBE-B7F2-354E-A1BA-57E2D5544AB8}">
      <dgm:prSet/>
      <dgm:spPr/>
      <dgm:t>
        <a:bodyPr/>
        <a:lstStyle/>
        <a:p>
          <a:endParaRPr lang="fr-FR"/>
        </a:p>
      </dgm:t>
    </dgm:pt>
    <dgm:pt modelId="{33A35513-65A0-0048-B78A-C758FA4DB6D5}" type="sibTrans" cxnId="{798E9EBE-B7F2-354E-A1BA-57E2D5544AB8}">
      <dgm:prSet/>
      <dgm:spPr/>
      <dgm:t>
        <a:bodyPr/>
        <a:lstStyle/>
        <a:p>
          <a:endParaRPr lang="fr-FR"/>
        </a:p>
      </dgm:t>
    </dgm:pt>
    <dgm:pt modelId="{21A861EE-9D67-D542-864D-62A4D986614D}">
      <dgm:prSet/>
      <dgm:spPr/>
      <dgm:t>
        <a:bodyPr/>
        <a:lstStyle/>
        <a:p>
          <a:pPr rtl="0"/>
          <a:r>
            <a:rPr lang="fr-FR" b="1" dirty="0" err="1" smtClean="0"/>
            <a:t>Duty</a:t>
          </a:r>
          <a:r>
            <a:rPr lang="fr-FR" b="1" dirty="0" smtClean="0"/>
            <a:t> of </a:t>
          </a:r>
          <a:r>
            <a:rPr lang="fr-FR" b="1" dirty="0" err="1" smtClean="0"/>
            <a:t>impartiality</a:t>
          </a:r>
          <a:endParaRPr lang="fr-FR" dirty="0"/>
        </a:p>
      </dgm:t>
    </dgm:pt>
    <dgm:pt modelId="{845920CA-AA6F-E241-8947-679E6D5FD1DF}" type="parTrans" cxnId="{7FF8C4E9-863D-1648-A75A-39C7D293FCEE}">
      <dgm:prSet/>
      <dgm:spPr/>
      <dgm:t>
        <a:bodyPr/>
        <a:lstStyle/>
        <a:p>
          <a:endParaRPr lang="fr-FR"/>
        </a:p>
      </dgm:t>
    </dgm:pt>
    <dgm:pt modelId="{D2EA2B5F-4DFF-B040-9F20-D3BE88648E52}" type="sibTrans" cxnId="{7FF8C4E9-863D-1648-A75A-39C7D293FCEE}">
      <dgm:prSet/>
      <dgm:spPr/>
      <dgm:t>
        <a:bodyPr/>
        <a:lstStyle/>
        <a:p>
          <a:endParaRPr lang="fr-FR"/>
        </a:p>
      </dgm:t>
    </dgm:pt>
    <dgm:pt modelId="{4F5C1B98-3CCE-0649-8624-9F4DD94C099E}">
      <dgm:prSet/>
      <dgm:spPr/>
      <dgm:t>
        <a:bodyPr/>
        <a:lstStyle/>
        <a:p>
          <a:r>
            <a:rPr lang="fr-FR" b="1" dirty="0" smtClean="0"/>
            <a:t>Obligation of </a:t>
          </a:r>
          <a:r>
            <a:rPr lang="fr-FR" b="1" dirty="0" err="1" smtClean="0"/>
            <a:t>integrity</a:t>
          </a:r>
          <a:r>
            <a:rPr lang="fr-FR" b="1" dirty="0" smtClean="0"/>
            <a:t> and </a:t>
          </a:r>
          <a:r>
            <a:rPr lang="fr-FR" b="1" dirty="0" err="1" smtClean="0"/>
            <a:t>probity</a:t>
          </a:r>
          <a:endParaRPr lang="fr-FR" b="1" dirty="0"/>
        </a:p>
      </dgm:t>
    </dgm:pt>
    <dgm:pt modelId="{A9460A57-3822-C345-9FEB-C6128DC4FE64}" type="parTrans" cxnId="{EDE6FD42-AD75-F74F-BCAD-1E9160768BC7}">
      <dgm:prSet/>
      <dgm:spPr/>
      <dgm:t>
        <a:bodyPr/>
        <a:lstStyle/>
        <a:p>
          <a:endParaRPr lang="fr-FR"/>
        </a:p>
      </dgm:t>
    </dgm:pt>
    <dgm:pt modelId="{F9AFCC84-35AD-EA4A-8313-EA55999EDAAF}" type="sibTrans" cxnId="{EDE6FD42-AD75-F74F-BCAD-1E9160768BC7}">
      <dgm:prSet/>
      <dgm:spPr/>
      <dgm:t>
        <a:bodyPr/>
        <a:lstStyle/>
        <a:p>
          <a:endParaRPr lang="fr-FR"/>
        </a:p>
      </dgm:t>
    </dgm:pt>
    <dgm:pt modelId="{9A1DA81E-E64E-FB45-89CB-7AA301E1DB92}">
      <dgm:prSet/>
      <dgm:spPr/>
      <dgm:t>
        <a:bodyPr/>
        <a:lstStyle/>
        <a:p>
          <a:r>
            <a:rPr lang="fr-FR" b="1" dirty="0" err="1" smtClean="0"/>
            <a:t>Duty</a:t>
          </a:r>
          <a:r>
            <a:rPr lang="fr-FR" b="1" dirty="0" smtClean="0"/>
            <a:t> of </a:t>
          </a:r>
          <a:r>
            <a:rPr lang="fr-FR" b="1" dirty="0" err="1" smtClean="0"/>
            <a:t>neutrality</a:t>
          </a:r>
          <a:endParaRPr lang="fr-FR" b="1" dirty="0"/>
        </a:p>
      </dgm:t>
    </dgm:pt>
    <dgm:pt modelId="{8AF8CF5C-4A05-494B-827A-42282D46EF4C}" type="parTrans" cxnId="{A5D40DCC-49BF-4F4D-80EC-6768A4E66E51}">
      <dgm:prSet/>
      <dgm:spPr/>
      <dgm:t>
        <a:bodyPr/>
        <a:lstStyle/>
        <a:p>
          <a:endParaRPr lang="fr-FR"/>
        </a:p>
      </dgm:t>
    </dgm:pt>
    <dgm:pt modelId="{86D1FF96-80C0-7748-B060-68427DB17E0E}" type="sibTrans" cxnId="{A5D40DCC-49BF-4F4D-80EC-6768A4E66E51}">
      <dgm:prSet/>
      <dgm:spPr/>
      <dgm:t>
        <a:bodyPr/>
        <a:lstStyle/>
        <a:p>
          <a:endParaRPr lang="fr-FR"/>
        </a:p>
      </dgm:t>
    </dgm:pt>
    <dgm:pt modelId="{325DFB50-AC8B-8B41-A7CD-6CE119C290D3}">
      <dgm:prSet/>
      <dgm:spPr/>
      <dgm:t>
        <a:bodyPr/>
        <a:lstStyle/>
        <a:p>
          <a:r>
            <a:rPr lang="fr-FR" b="1" dirty="0" err="1" smtClean="0"/>
            <a:t>Principle</a:t>
          </a:r>
          <a:r>
            <a:rPr lang="fr-FR" b="1" dirty="0" smtClean="0"/>
            <a:t> of </a:t>
          </a:r>
          <a:r>
            <a:rPr lang="fr-FR" b="1" dirty="0" err="1" smtClean="0"/>
            <a:t>secularism</a:t>
          </a:r>
          <a:endParaRPr lang="fr-FR" b="1" dirty="0"/>
        </a:p>
      </dgm:t>
    </dgm:pt>
    <dgm:pt modelId="{728FD34F-B49E-0742-80B3-247DF7EBCB29}" type="parTrans" cxnId="{5A0CFDCB-CA07-564E-A6D9-ADDC38B3B6F5}">
      <dgm:prSet/>
      <dgm:spPr/>
      <dgm:t>
        <a:bodyPr/>
        <a:lstStyle/>
        <a:p>
          <a:endParaRPr lang="fr-FR"/>
        </a:p>
      </dgm:t>
    </dgm:pt>
    <dgm:pt modelId="{D6A9D5F9-E146-FB4F-922C-D113E883F548}" type="sibTrans" cxnId="{5A0CFDCB-CA07-564E-A6D9-ADDC38B3B6F5}">
      <dgm:prSet/>
      <dgm:spPr/>
      <dgm:t>
        <a:bodyPr/>
        <a:lstStyle/>
        <a:p>
          <a:endParaRPr lang="fr-FR"/>
        </a:p>
      </dgm:t>
    </dgm:pt>
    <dgm:pt modelId="{D3252524-6A17-074F-BEAD-751CBC9A0CF6}" type="pres">
      <dgm:prSet presAssocID="{0EBF04D8-C30A-E142-858D-74773D7FE3B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3CCB9A8-7E53-E34E-B658-61992BBC2041}" type="pres">
      <dgm:prSet presAssocID="{6576702B-27E8-FC4A-8122-B1880D27CC2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881F35-B707-3D4C-B79F-5BD1965D072D}" type="pres">
      <dgm:prSet presAssocID="{6576702B-27E8-FC4A-8122-B1880D27CC23}" presName="spNode" presStyleCnt="0"/>
      <dgm:spPr/>
    </dgm:pt>
    <dgm:pt modelId="{FABF6B90-9650-7B46-AC96-EEB820E5B6FF}" type="pres">
      <dgm:prSet presAssocID="{33A35513-65A0-0048-B78A-C758FA4DB6D5}" presName="sibTrans" presStyleLbl="sibTrans1D1" presStyleIdx="0" presStyleCnt="5"/>
      <dgm:spPr/>
      <dgm:t>
        <a:bodyPr/>
        <a:lstStyle/>
        <a:p>
          <a:endParaRPr lang="fr-FR"/>
        </a:p>
      </dgm:t>
    </dgm:pt>
    <dgm:pt modelId="{64E9FD30-BA9C-BD44-B7F9-6CCCBAA14E3B}" type="pres">
      <dgm:prSet presAssocID="{4F5C1B98-3CCE-0649-8624-9F4DD94C099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C80906-48FD-0A4C-9732-FF8129E99AC3}" type="pres">
      <dgm:prSet presAssocID="{4F5C1B98-3CCE-0649-8624-9F4DD94C099E}" presName="spNode" presStyleCnt="0"/>
      <dgm:spPr/>
    </dgm:pt>
    <dgm:pt modelId="{289EF403-2AF4-C240-BE1A-E96DA7BB4EFE}" type="pres">
      <dgm:prSet presAssocID="{F9AFCC84-35AD-EA4A-8313-EA55999EDAAF}" presName="sibTrans" presStyleLbl="sibTrans1D1" presStyleIdx="1" presStyleCnt="5"/>
      <dgm:spPr/>
      <dgm:t>
        <a:bodyPr/>
        <a:lstStyle/>
        <a:p>
          <a:endParaRPr lang="fr-FR"/>
        </a:p>
      </dgm:t>
    </dgm:pt>
    <dgm:pt modelId="{E429EDFB-9ECF-3E47-BA39-B2213CE21E77}" type="pres">
      <dgm:prSet presAssocID="{21A861EE-9D67-D542-864D-62A4D986614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EC4FDE-16DB-FB4D-AC57-8CABA8EEF29B}" type="pres">
      <dgm:prSet presAssocID="{21A861EE-9D67-D542-864D-62A4D986614D}" presName="spNode" presStyleCnt="0"/>
      <dgm:spPr/>
    </dgm:pt>
    <dgm:pt modelId="{17AF4316-1586-294F-A67D-E6015F56EA55}" type="pres">
      <dgm:prSet presAssocID="{D2EA2B5F-4DFF-B040-9F20-D3BE88648E52}" presName="sibTrans" presStyleLbl="sibTrans1D1" presStyleIdx="2" presStyleCnt="5"/>
      <dgm:spPr/>
      <dgm:t>
        <a:bodyPr/>
        <a:lstStyle/>
        <a:p>
          <a:endParaRPr lang="fr-FR"/>
        </a:p>
      </dgm:t>
    </dgm:pt>
    <dgm:pt modelId="{EDCE2710-1AF5-8040-B24F-500F8B339D88}" type="pres">
      <dgm:prSet presAssocID="{9A1DA81E-E64E-FB45-89CB-7AA301E1DB9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DF6B19-857F-F244-AAA8-10F3C0BCEA93}" type="pres">
      <dgm:prSet presAssocID="{9A1DA81E-E64E-FB45-89CB-7AA301E1DB92}" presName="spNode" presStyleCnt="0"/>
      <dgm:spPr/>
    </dgm:pt>
    <dgm:pt modelId="{4A6A48E0-EC09-F743-B5BE-FED310E6AC24}" type="pres">
      <dgm:prSet presAssocID="{86D1FF96-80C0-7748-B060-68427DB17E0E}" presName="sibTrans" presStyleLbl="sibTrans1D1" presStyleIdx="3" presStyleCnt="5"/>
      <dgm:spPr/>
      <dgm:t>
        <a:bodyPr/>
        <a:lstStyle/>
        <a:p>
          <a:endParaRPr lang="fr-FR"/>
        </a:p>
      </dgm:t>
    </dgm:pt>
    <dgm:pt modelId="{47E46B24-FCB5-CD48-8ADD-75DCADA668C6}" type="pres">
      <dgm:prSet presAssocID="{325DFB50-AC8B-8B41-A7CD-6CE119C290D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699EED-2B84-6E45-92F2-E0189DE05B11}" type="pres">
      <dgm:prSet presAssocID="{325DFB50-AC8B-8B41-A7CD-6CE119C290D3}" presName="spNode" presStyleCnt="0"/>
      <dgm:spPr/>
    </dgm:pt>
    <dgm:pt modelId="{08771EE8-BEC7-664C-B443-4AA24950C0E1}" type="pres">
      <dgm:prSet presAssocID="{D6A9D5F9-E146-FB4F-922C-D113E883F548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AC17C27C-05D6-0F40-A6C8-DC4BB4C6CF12}" type="presOf" srcId="{6576702B-27E8-FC4A-8122-B1880D27CC23}" destId="{53CCB9A8-7E53-E34E-B658-61992BBC2041}" srcOrd="0" destOrd="0" presId="urn:microsoft.com/office/officeart/2005/8/layout/cycle6"/>
    <dgm:cxn modelId="{90428C32-2467-1C42-AE94-7D5B55B8546A}" type="presOf" srcId="{4F5C1B98-3CCE-0649-8624-9F4DD94C099E}" destId="{64E9FD30-BA9C-BD44-B7F9-6CCCBAA14E3B}" srcOrd="0" destOrd="0" presId="urn:microsoft.com/office/officeart/2005/8/layout/cycle6"/>
    <dgm:cxn modelId="{EDE6FD42-AD75-F74F-BCAD-1E9160768BC7}" srcId="{0EBF04D8-C30A-E142-858D-74773D7FE3B7}" destId="{4F5C1B98-3CCE-0649-8624-9F4DD94C099E}" srcOrd="1" destOrd="0" parTransId="{A9460A57-3822-C345-9FEB-C6128DC4FE64}" sibTransId="{F9AFCC84-35AD-EA4A-8313-EA55999EDAAF}"/>
    <dgm:cxn modelId="{A6587334-438E-804A-8D5B-DFF63EDB76FA}" type="presOf" srcId="{325DFB50-AC8B-8B41-A7CD-6CE119C290D3}" destId="{47E46B24-FCB5-CD48-8ADD-75DCADA668C6}" srcOrd="0" destOrd="0" presId="urn:microsoft.com/office/officeart/2005/8/layout/cycle6"/>
    <dgm:cxn modelId="{A5D40DCC-49BF-4F4D-80EC-6768A4E66E51}" srcId="{0EBF04D8-C30A-E142-858D-74773D7FE3B7}" destId="{9A1DA81E-E64E-FB45-89CB-7AA301E1DB92}" srcOrd="3" destOrd="0" parTransId="{8AF8CF5C-4A05-494B-827A-42282D46EF4C}" sibTransId="{86D1FF96-80C0-7748-B060-68427DB17E0E}"/>
    <dgm:cxn modelId="{5A0CFDCB-CA07-564E-A6D9-ADDC38B3B6F5}" srcId="{0EBF04D8-C30A-E142-858D-74773D7FE3B7}" destId="{325DFB50-AC8B-8B41-A7CD-6CE119C290D3}" srcOrd="4" destOrd="0" parTransId="{728FD34F-B49E-0742-80B3-247DF7EBCB29}" sibTransId="{D6A9D5F9-E146-FB4F-922C-D113E883F548}"/>
    <dgm:cxn modelId="{D7C00448-B9E1-9D4A-8365-FDC9F52FC015}" type="presOf" srcId="{9A1DA81E-E64E-FB45-89CB-7AA301E1DB92}" destId="{EDCE2710-1AF5-8040-B24F-500F8B339D88}" srcOrd="0" destOrd="0" presId="urn:microsoft.com/office/officeart/2005/8/layout/cycle6"/>
    <dgm:cxn modelId="{163C577F-528F-C64D-B21D-EA2F68E100AC}" type="presOf" srcId="{33A35513-65A0-0048-B78A-C758FA4DB6D5}" destId="{FABF6B90-9650-7B46-AC96-EEB820E5B6FF}" srcOrd="0" destOrd="0" presId="urn:microsoft.com/office/officeart/2005/8/layout/cycle6"/>
    <dgm:cxn modelId="{AD74649A-C897-7D48-B5C0-7DCE3E4D6CF9}" type="presOf" srcId="{86D1FF96-80C0-7748-B060-68427DB17E0E}" destId="{4A6A48E0-EC09-F743-B5BE-FED310E6AC24}" srcOrd="0" destOrd="0" presId="urn:microsoft.com/office/officeart/2005/8/layout/cycle6"/>
    <dgm:cxn modelId="{77660846-EE9B-1147-9A33-A9EF771FE789}" type="presOf" srcId="{D6A9D5F9-E146-FB4F-922C-D113E883F548}" destId="{08771EE8-BEC7-664C-B443-4AA24950C0E1}" srcOrd="0" destOrd="0" presId="urn:microsoft.com/office/officeart/2005/8/layout/cycle6"/>
    <dgm:cxn modelId="{005F689B-2DFF-FC4B-995D-0BC00610FD97}" type="presOf" srcId="{21A861EE-9D67-D542-864D-62A4D986614D}" destId="{E429EDFB-9ECF-3E47-BA39-B2213CE21E77}" srcOrd="0" destOrd="0" presId="urn:microsoft.com/office/officeart/2005/8/layout/cycle6"/>
    <dgm:cxn modelId="{14A1DC74-80C8-514D-A466-9E6994E6F312}" type="presOf" srcId="{D2EA2B5F-4DFF-B040-9F20-D3BE88648E52}" destId="{17AF4316-1586-294F-A67D-E6015F56EA55}" srcOrd="0" destOrd="0" presId="urn:microsoft.com/office/officeart/2005/8/layout/cycle6"/>
    <dgm:cxn modelId="{7FF8C4E9-863D-1648-A75A-39C7D293FCEE}" srcId="{0EBF04D8-C30A-E142-858D-74773D7FE3B7}" destId="{21A861EE-9D67-D542-864D-62A4D986614D}" srcOrd="2" destOrd="0" parTransId="{845920CA-AA6F-E241-8947-679E6D5FD1DF}" sibTransId="{D2EA2B5F-4DFF-B040-9F20-D3BE88648E52}"/>
    <dgm:cxn modelId="{798E9EBE-B7F2-354E-A1BA-57E2D5544AB8}" srcId="{0EBF04D8-C30A-E142-858D-74773D7FE3B7}" destId="{6576702B-27E8-FC4A-8122-B1880D27CC23}" srcOrd="0" destOrd="0" parTransId="{D5BF35BD-006C-9542-A683-72C1DEFFDCC4}" sibTransId="{33A35513-65A0-0048-B78A-C758FA4DB6D5}"/>
    <dgm:cxn modelId="{710A31B8-8799-034D-BDDF-779EE2641B7E}" type="presOf" srcId="{F9AFCC84-35AD-EA4A-8313-EA55999EDAAF}" destId="{289EF403-2AF4-C240-BE1A-E96DA7BB4EFE}" srcOrd="0" destOrd="0" presId="urn:microsoft.com/office/officeart/2005/8/layout/cycle6"/>
    <dgm:cxn modelId="{E39AE2E5-C639-7641-B91B-4E00999D870C}" type="presOf" srcId="{0EBF04D8-C30A-E142-858D-74773D7FE3B7}" destId="{D3252524-6A17-074F-BEAD-751CBC9A0CF6}" srcOrd="0" destOrd="0" presId="urn:microsoft.com/office/officeart/2005/8/layout/cycle6"/>
    <dgm:cxn modelId="{3D09DD48-D32A-D44E-9714-50453F328A56}" type="presParOf" srcId="{D3252524-6A17-074F-BEAD-751CBC9A0CF6}" destId="{53CCB9A8-7E53-E34E-B658-61992BBC2041}" srcOrd="0" destOrd="0" presId="urn:microsoft.com/office/officeart/2005/8/layout/cycle6"/>
    <dgm:cxn modelId="{8C38059F-62B3-DE49-B637-30C277DFC931}" type="presParOf" srcId="{D3252524-6A17-074F-BEAD-751CBC9A0CF6}" destId="{13881F35-B707-3D4C-B79F-5BD1965D072D}" srcOrd="1" destOrd="0" presId="urn:microsoft.com/office/officeart/2005/8/layout/cycle6"/>
    <dgm:cxn modelId="{1B09833E-188F-E646-8A4B-46DCC070D028}" type="presParOf" srcId="{D3252524-6A17-074F-BEAD-751CBC9A0CF6}" destId="{FABF6B90-9650-7B46-AC96-EEB820E5B6FF}" srcOrd="2" destOrd="0" presId="urn:microsoft.com/office/officeart/2005/8/layout/cycle6"/>
    <dgm:cxn modelId="{84C3543E-819E-F54A-AF10-BE33C0C02593}" type="presParOf" srcId="{D3252524-6A17-074F-BEAD-751CBC9A0CF6}" destId="{64E9FD30-BA9C-BD44-B7F9-6CCCBAA14E3B}" srcOrd="3" destOrd="0" presId="urn:microsoft.com/office/officeart/2005/8/layout/cycle6"/>
    <dgm:cxn modelId="{AA4A4E40-402A-AA4E-9D6D-43F623BD3A57}" type="presParOf" srcId="{D3252524-6A17-074F-BEAD-751CBC9A0CF6}" destId="{F0C80906-48FD-0A4C-9732-FF8129E99AC3}" srcOrd="4" destOrd="0" presId="urn:microsoft.com/office/officeart/2005/8/layout/cycle6"/>
    <dgm:cxn modelId="{317C9FC6-5B6C-E347-AD06-1695C211ABCC}" type="presParOf" srcId="{D3252524-6A17-074F-BEAD-751CBC9A0CF6}" destId="{289EF403-2AF4-C240-BE1A-E96DA7BB4EFE}" srcOrd="5" destOrd="0" presId="urn:microsoft.com/office/officeart/2005/8/layout/cycle6"/>
    <dgm:cxn modelId="{82F3F5E2-4BB0-C74A-B47B-4F516AB6D1BD}" type="presParOf" srcId="{D3252524-6A17-074F-BEAD-751CBC9A0CF6}" destId="{E429EDFB-9ECF-3E47-BA39-B2213CE21E77}" srcOrd="6" destOrd="0" presId="urn:microsoft.com/office/officeart/2005/8/layout/cycle6"/>
    <dgm:cxn modelId="{1453E06A-6CDD-584F-8C29-A4F1F31A084E}" type="presParOf" srcId="{D3252524-6A17-074F-BEAD-751CBC9A0CF6}" destId="{01EC4FDE-16DB-FB4D-AC57-8CABA8EEF29B}" srcOrd="7" destOrd="0" presId="urn:microsoft.com/office/officeart/2005/8/layout/cycle6"/>
    <dgm:cxn modelId="{158B18A2-9BF3-2D4B-8038-2FE3C04AEF85}" type="presParOf" srcId="{D3252524-6A17-074F-BEAD-751CBC9A0CF6}" destId="{17AF4316-1586-294F-A67D-E6015F56EA55}" srcOrd="8" destOrd="0" presId="urn:microsoft.com/office/officeart/2005/8/layout/cycle6"/>
    <dgm:cxn modelId="{B5FA0610-333C-B146-B97F-F6C9E754882C}" type="presParOf" srcId="{D3252524-6A17-074F-BEAD-751CBC9A0CF6}" destId="{EDCE2710-1AF5-8040-B24F-500F8B339D88}" srcOrd="9" destOrd="0" presId="urn:microsoft.com/office/officeart/2005/8/layout/cycle6"/>
    <dgm:cxn modelId="{2CB720E7-21B8-B44E-BB7A-5CA7B468DE68}" type="presParOf" srcId="{D3252524-6A17-074F-BEAD-751CBC9A0CF6}" destId="{7BDF6B19-857F-F244-AAA8-10F3C0BCEA93}" srcOrd="10" destOrd="0" presId="urn:microsoft.com/office/officeart/2005/8/layout/cycle6"/>
    <dgm:cxn modelId="{94EB73DA-47B2-B64C-B9A8-1A74BF2A4843}" type="presParOf" srcId="{D3252524-6A17-074F-BEAD-751CBC9A0CF6}" destId="{4A6A48E0-EC09-F743-B5BE-FED310E6AC24}" srcOrd="11" destOrd="0" presId="urn:microsoft.com/office/officeart/2005/8/layout/cycle6"/>
    <dgm:cxn modelId="{47CB8FC1-0FDB-564F-9195-1BA8BDB4ECA6}" type="presParOf" srcId="{D3252524-6A17-074F-BEAD-751CBC9A0CF6}" destId="{47E46B24-FCB5-CD48-8ADD-75DCADA668C6}" srcOrd="12" destOrd="0" presId="urn:microsoft.com/office/officeart/2005/8/layout/cycle6"/>
    <dgm:cxn modelId="{FE3F65E2-551A-0E40-ADA4-09EC76DFF5AA}" type="presParOf" srcId="{D3252524-6A17-074F-BEAD-751CBC9A0CF6}" destId="{83699EED-2B84-6E45-92F2-E0189DE05B11}" srcOrd="13" destOrd="0" presId="urn:microsoft.com/office/officeart/2005/8/layout/cycle6"/>
    <dgm:cxn modelId="{98CDBA12-AA69-1A4C-9011-C5A26459DE55}" type="presParOf" srcId="{D3252524-6A17-074F-BEAD-751CBC9A0CF6}" destId="{08771EE8-BEC7-664C-B443-4AA24950C0E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0C745A-853D-4322-9297-EB6D009AA9A9}" type="datetime1">
              <a:rPr lang="fr-FR" altLang="fr-FR"/>
              <a:pPr>
                <a:defRPr/>
              </a:pPr>
              <a:t>26/06/2019</a:t>
            </a:fld>
            <a:endParaRPr lang="fr-FR" alt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E894E2-9487-44EE-A979-E36DD2780185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156349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B5DF9A-9EA9-4D37-8877-E97C7418204A}" type="datetime1">
              <a:rPr lang="fr-FR" altLang="fr-FR"/>
              <a:pPr>
                <a:defRPr/>
              </a:pPr>
              <a:t>26/06/2019</a:t>
            </a:fld>
            <a:endParaRPr lang="fr-FR" alt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34F839-2F39-4C6D-B669-D6A17D095889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7059983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734573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34F839-2F39-4C6D-B669-D6A17D095889}" type="slidenum">
              <a:rPr lang="fr-FR" altLang="fr-FR" smtClean="0"/>
              <a:pPr>
                <a:defRPr/>
              </a:pPr>
              <a:t>2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80481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34F839-2F39-4C6D-B669-D6A17D095889}" type="slidenum">
              <a:rPr lang="fr-FR" altLang="fr-FR" smtClean="0"/>
              <a:pPr>
                <a:defRPr/>
              </a:pPr>
              <a:t>4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84298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34F839-2F39-4C6D-B669-D6A17D095889}" type="slidenum">
              <a:rPr lang="fr-FR" altLang="fr-FR" smtClean="0"/>
              <a:pPr>
                <a:defRPr/>
              </a:pPr>
              <a:t>6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017030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34F839-2F39-4C6D-B669-D6A17D095889}" type="slidenum">
              <a:rPr lang="fr-FR" altLang="fr-FR" smtClean="0"/>
              <a:pPr>
                <a:defRPr/>
              </a:pPr>
              <a:t>7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127152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34F839-2F39-4C6D-B669-D6A17D095889}" type="slidenum">
              <a:rPr lang="fr-FR" altLang="fr-FR" smtClean="0"/>
              <a:pPr>
                <a:defRPr/>
              </a:pPr>
              <a:t>8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55409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34F839-2F39-4C6D-B669-D6A17D095889}" type="slidenum">
              <a:rPr lang="fr-FR" altLang="fr-FR" smtClean="0"/>
              <a:pPr>
                <a:defRPr/>
              </a:pPr>
              <a:t>9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3410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34F839-2F39-4C6D-B669-D6A17D095889}" type="slidenum">
              <a:rPr lang="fr-FR" altLang="fr-FR" smtClean="0"/>
              <a:pPr>
                <a:defRPr/>
              </a:pPr>
              <a:t>10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37138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34F839-2F39-4C6D-B669-D6A17D095889}" type="slidenum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fr-FR" alt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69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1" descr="DGAFP-fo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-136525"/>
            <a:ext cx="9072562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3" descr="LA PALET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3749675"/>
            <a:ext cx="4138613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cteur droit 8"/>
          <p:cNvCxnSpPr/>
          <p:nvPr/>
        </p:nvCxnSpPr>
        <p:spPr>
          <a:xfrm>
            <a:off x="457200" y="6356350"/>
            <a:ext cx="213360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57200" y="6700838"/>
            <a:ext cx="2133600" cy="1587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86410" y="1709845"/>
            <a:ext cx="7157590" cy="1300056"/>
          </a:xfrm>
          <a:prstGeom prst="rect">
            <a:avLst/>
          </a:prstGeom>
        </p:spPr>
        <p:txBody>
          <a:bodyPr/>
          <a:lstStyle>
            <a:lvl1pPr algn="l">
              <a:defRPr sz="3200" b="0" i="0">
                <a:latin typeface="Section-Bold"/>
                <a:cs typeface="Section-Bold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86410" y="3009900"/>
            <a:ext cx="5785990" cy="49492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Section-Medium"/>
                <a:cs typeface="Section-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0"/>
          </p:nvPr>
        </p:nvSpPr>
        <p:spPr>
          <a:xfrm>
            <a:off x="457200" y="6050607"/>
            <a:ext cx="2133600" cy="2864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0" b="0" i="0"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du texte 2"/>
          <p:cNvSpPr>
            <a:spLocks noGrp="1"/>
          </p:cNvSpPr>
          <p:nvPr>
            <p:ph type="body" idx="11"/>
          </p:nvPr>
        </p:nvSpPr>
        <p:spPr>
          <a:xfrm>
            <a:off x="457200" y="6375807"/>
            <a:ext cx="2133600" cy="31829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000" b="0" i="0"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D91C92E8-25DA-4435-AF7F-94D5D9FB3E4A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  <p:pic>
        <p:nvPicPr>
          <p:cNvPr id="1026" name="Picture 2" descr="I:\DGAFP-Logo240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242" y="5537607"/>
            <a:ext cx="215265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437" y="0"/>
            <a:ext cx="1424192" cy="847607"/>
          </a:xfrm>
          <a:prstGeom prst="rect">
            <a:avLst/>
          </a:prstGeom>
        </p:spPr>
      </p:pic>
      <p:sp>
        <p:nvSpPr>
          <p:cNvPr id="8" name="ZoneTexte 7"/>
          <p:cNvSpPr txBox="1"/>
          <p:nvPr userDrawn="1"/>
        </p:nvSpPr>
        <p:spPr>
          <a:xfrm>
            <a:off x="2539433" y="940526"/>
            <a:ext cx="41365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MINISTÈRE DE L’ACTION ET DES COMPTES PUBLICS</a:t>
            </a:r>
          </a:p>
        </p:txBody>
      </p:sp>
    </p:spTree>
    <p:extLst>
      <p:ext uri="{BB962C8B-B14F-4D97-AF65-F5344CB8AC3E}">
        <p14:creationId xmlns:p14="http://schemas.microsoft.com/office/powerpoint/2010/main" val="303092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 rot="10800000">
            <a:off x="0" y="6354763"/>
            <a:ext cx="7219950" cy="1587"/>
          </a:xfrm>
          <a:prstGeom prst="line">
            <a:avLst/>
          </a:prstGeom>
          <a:ln w="63500" cap="flat" cmpd="sng" algn="ctr">
            <a:solidFill>
              <a:srgbClr val="001D7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age 2" descr="LA PALET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850" y="5600700"/>
            <a:ext cx="1677988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1122"/>
          </a:xfrm>
          <a:prstGeom prst="rect">
            <a:avLst/>
          </a:prstGeom>
          <a:solidFill>
            <a:srgbClr val="002892"/>
          </a:solidFill>
        </p:spPr>
        <p:txBody>
          <a:bodyPr anchor="ctr"/>
          <a:lstStyle>
            <a:lvl1pPr algn="l">
              <a:defRPr sz="1400" b="0" i="0">
                <a:solidFill>
                  <a:schemeClr val="bg1"/>
                </a:solidFill>
                <a:latin typeface="Section-Medium"/>
                <a:cs typeface="Section-Medium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0167"/>
            <a:ext cx="8229600" cy="841022"/>
          </a:xfrm>
          <a:prstGeom prst="rect">
            <a:avLst/>
          </a:prstGeom>
        </p:spPr>
        <p:txBody>
          <a:bodyPr/>
          <a:lstStyle>
            <a:lvl1pPr>
              <a:buNone/>
              <a:defRPr sz="2000" b="0" i="0">
                <a:latin typeface="Section-Bold"/>
                <a:cs typeface="Section-Bold"/>
              </a:defRPr>
            </a:lvl1pPr>
            <a:lvl3pPr>
              <a:buNone/>
              <a:defRPr sz="1400" b="0" i="0">
                <a:latin typeface="Section-Medium"/>
                <a:cs typeface="Section-Medium"/>
              </a:defRPr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5" name="Espace réservé du texte 2"/>
          <p:cNvSpPr>
            <a:spLocks noGrp="1"/>
          </p:cNvSpPr>
          <p:nvPr>
            <p:ph type="body" idx="10"/>
          </p:nvPr>
        </p:nvSpPr>
        <p:spPr>
          <a:xfrm>
            <a:off x="7436556" y="274639"/>
            <a:ext cx="1241338" cy="241122"/>
          </a:xfrm>
          <a:prstGeom prst="rect">
            <a:avLst/>
          </a:prstGeom>
          <a:noFill/>
        </p:spPr>
        <p:txBody>
          <a:bodyPr anchor="b"/>
          <a:lstStyle>
            <a:lvl1pPr marL="0" indent="0" algn="r">
              <a:buNone/>
              <a:defRPr sz="1000" b="0" i="0">
                <a:ln>
                  <a:noFill/>
                </a:ln>
                <a:solidFill>
                  <a:schemeClr val="bg1"/>
                </a:solidFill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pour une image  2"/>
          <p:cNvSpPr>
            <a:spLocks noGrp="1"/>
          </p:cNvSpPr>
          <p:nvPr>
            <p:ph type="pic" idx="12"/>
          </p:nvPr>
        </p:nvSpPr>
        <p:spPr>
          <a:xfrm>
            <a:off x="457200" y="3668890"/>
            <a:ext cx="3578578" cy="205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12168" y="3986389"/>
            <a:ext cx="4465726" cy="173990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="0" i="0">
                <a:latin typeface="Section-Medium"/>
                <a:cs typeface="Section-Medium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half" idx="13"/>
          </p:nvPr>
        </p:nvSpPr>
        <p:spPr>
          <a:xfrm>
            <a:off x="2603500" y="1855611"/>
            <a:ext cx="6074393" cy="16862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Section-Medium"/>
                <a:cs typeface="Section-Medium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Espace réservé du texte 2"/>
          <p:cNvSpPr>
            <a:spLocks noGrp="1"/>
          </p:cNvSpPr>
          <p:nvPr>
            <p:ph type="body" idx="14"/>
          </p:nvPr>
        </p:nvSpPr>
        <p:spPr>
          <a:xfrm>
            <a:off x="4212167" y="3668889"/>
            <a:ext cx="4474633" cy="3174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="0" i="0" cap="all">
                <a:solidFill>
                  <a:srgbClr val="001D72"/>
                </a:solidFill>
                <a:latin typeface="Section-Bold"/>
                <a:cs typeface="Section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Espace réservé du texte 2"/>
          <p:cNvSpPr>
            <a:spLocks noGrp="1"/>
          </p:cNvSpPr>
          <p:nvPr>
            <p:ph type="body" idx="15"/>
          </p:nvPr>
        </p:nvSpPr>
        <p:spPr>
          <a:xfrm>
            <a:off x="457201" y="6450615"/>
            <a:ext cx="6506632" cy="199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0" b="0" i="0"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8F07E-8F1C-4B9C-8B65-D9F47AC0A6FD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  <p:pic>
        <p:nvPicPr>
          <p:cNvPr id="2050" name="Picture 2" descr="I:\DGAFP-Logo240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428" y="6247847"/>
            <a:ext cx="1041490" cy="40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57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49488" y="64008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5E7815D6-A2D2-4C28-843E-5FCC20420770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3EC2C21-5335-43EE-A080-C04EE0C93604}" type="slidenum">
              <a:rPr lang="fr-FR" altLang="fr-FR" smtClean="0"/>
              <a:pPr/>
              <a:t>1</a:t>
            </a:fld>
            <a:endParaRPr lang="fr-FR" altLang="fr-FR" dirty="0"/>
          </a:p>
        </p:txBody>
      </p:sp>
      <p:sp>
        <p:nvSpPr>
          <p:cNvPr id="4099" name="Titre 1"/>
          <p:cNvSpPr>
            <a:spLocks noGrp="1"/>
          </p:cNvSpPr>
          <p:nvPr>
            <p:ph type="ctrTitle"/>
          </p:nvPr>
        </p:nvSpPr>
        <p:spPr bwMode="auto">
          <a:xfrm>
            <a:off x="457200" y="1868358"/>
            <a:ext cx="7612320" cy="7144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dirty="0" smtClean="0">
                <a:ea typeface="Section-Bold"/>
              </a:rPr>
              <a:t>Atelier sur la déontologie et l’éthique</a:t>
            </a:r>
            <a:br>
              <a:rPr lang="fr-FR" altLang="fr-FR" dirty="0" smtClean="0">
                <a:ea typeface="Section-Bold"/>
              </a:rPr>
            </a:br>
            <a:r>
              <a:rPr lang="fr-FR" altLang="fr-FR" dirty="0" smtClean="0">
                <a:ea typeface="Section-Bold"/>
              </a:rPr>
              <a:t>Slovaquie</a:t>
            </a:r>
            <a:br>
              <a:rPr lang="fr-FR" altLang="fr-FR" dirty="0" smtClean="0">
                <a:ea typeface="Section-Bold"/>
              </a:rPr>
            </a:br>
            <a:r>
              <a:rPr lang="fr-FR" altLang="fr-FR" dirty="0" smtClean="0">
                <a:ea typeface="Section-Bold"/>
              </a:rPr>
              <a:t>19 juin 2019</a:t>
            </a:r>
            <a:endParaRPr lang="fr-FR" altLang="fr-FR" dirty="0">
              <a:ea typeface="Section-Bold"/>
            </a:endParaRPr>
          </a:p>
        </p:txBody>
      </p:sp>
      <p:sp>
        <p:nvSpPr>
          <p:cNvPr id="4101" name="Espace réservé du texte 4"/>
          <p:cNvSpPr>
            <a:spLocks noGrp="1"/>
          </p:cNvSpPr>
          <p:nvPr>
            <p:ph type="body" idx="11"/>
          </p:nvPr>
        </p:nvSpPr>
        <p:spPr bwMode="auto">
          <a:xfrm>
            <a:off x="457200" y="6357938"/>
            <a:ext cx="2133600" cy="319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fr-FR" altLang="fr-FR" dirty="0">
              <a:ea typeface="Section-Medium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IV. Les acteurs de la déontologie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fld id="{C4671DFD-9368-456D-B4A2-F421435CFC99}" type="slidenum">
              <a:rPr lang="fr-FR" smtClean="0"/>
              <a:t>10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48F07E-8F1C-4B9C-8B65-D9F47AC0A6FD}" type="slidenum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fr-FR" altLang="fr-FR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9956"/>
            <a:ext cx="8059667" cy="5022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fr-FR" sz="1600" b="1" u="sng" dirty="0">
                <a:solidFill>
                  <a:srgbClr val="00B0F0"/>
                </a:solidFill>
              </a:rPr>
              <a:t>IV. Les acteurs de la </a:t>
            </a:r>
            <a:r>
              <a:rPr lang="fr-FR" sz="1600" b="1" u="sng" dirty="0" smtClean="0">
                <a:solidFill>
                  <a:srgbClr val="00B0F0"/>
                </a:solidFill>
              </a:rPr>
              <a:t>déontologie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fr-FR" sz="1200" b="1" dirty="0" smtClean="0"/>
              <a:t>L’agent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fr-FR" sz="1200" b="1" dirty="0" smtClean="0"/>
              <a:t>Le chef de service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fr-FR" sz="1400" b="1" u="sng" dirty="0" smtClean="0"/>
              <a:t>A. Les référents déontologues</a:t>
            </a:r>
            <a:endParaRPr lang="fr-FR" sz="1400" b="1" dirty="0" smtClean="0">
              <a:latin typeface="+mn-lt"/>
            </a:endParaRPr>
          </a:p>
          <a:p>
            <a:pPr marL="171450" indent="-171450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200" b="1" dirty="0" smtClean="0">
                <a:latin typeface="+mn-lt"/>
              </a:rPr>
              <a:t>Les missions du référent </a:t>
            </a:r>
            <a:r>
              <a:rPr lang="fr-FR" sz="1400" b="1" dirty="0" smtClean="0">
                <a:latin typeface="+mn-lt"/>
              </a:rPr>
              <a:t>déontologue</a:t>
            </a:r>
            <a:endParaRPr lang="fr-FR" sz="1200" b="1" dirty="0" smtClean="0"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fr-FR" sz="1200" dirty="0" smtClean="0">
                <a:latin typeface="+mn-lt"/>
              </a:rPr>
              <a:t>Tout agent public a le droit </a:t>
            </a:r>
            <a:r>
              <a:rPr lang="fr-FR" sz="1200" dirty="0">
                <a:latin typeface="+mn-lt"/>
              </a:rPr>
              <a:t>de consulter un référent déontologue afin </a:t>
            </a:r>
            <a:r>
              <a:rPr lang="fr-FR" sz="1200" b="1" dirty="0">
                <a:latin typeface="+mn-lt"/>
              </a:rPr>
              <a:t>d’obtenir tout conseil utile au respect des obligations et principes </a:t>
            </a:r>
            <a:r>
              <a:rPr lang="fr-FR" sz="1200" b="1" dirty="0" smtClean="0">
                <a:latin typeface="+mn-lt"/>
              </a:rPr>
              <a:t>déontologique</a:t>
            </a:r>
            <a:r>
              <a:rPr lang="fr-FR" sz="1200" dirty="0" smtClean="0">
                <a:latin typeface="+mn-lt"/>
              </a:rPr>
              <a:t>s. </a:t>
            </a:r>
          </a:p>
          <a:p>
            <a:pPr algn="just">
              <a:spcBef>
                <a:spcPts val="500"/>
              </a:spcBef>
              <a:spcAft>
                <a:spcPts val="600"/>
              </a:spcAft>
            </a:pPr>
            <a:r>
              <a:rPr lang="fr-FR" sz="1200" dirty="0" smtClean="0">
                <a:latin typeface="+mn-lt"/>
              </a:rPr>
              <a:t>Au-delà de cette mission de conseil, </a:t>
            </a:r>
            <a:r>
              <a:rPr lang="fr-FR" sz="1200" dirty="0">
                <a:latin typeface="+mn-lt"/>
              </a:rPr>
              <a:t>le référent déontologue </a:t>
            </a:r>
            <a:r>
              <a:rPr lang="fr-FR" sz="1200" dirty="0" smtClean="0">
                <a:latin typeface="+mn-lt"/>
              </a:rPr>
              <a:t>peut recueillir le témoignage d’un agent concernant </a:t>
            </a:r>
            <a:r>
              <a:rPr lang="fr-FR" sz="1200" b="1" dirty="0" smtClean="0">
                <a:latin typeface="+mn-lt"/>
              </a:rPr>
              <a:t>une situation de conflits d’intérêts</a:t>
            </a:r>
            <a:r>
              <a:rPr lang="fr-FR" sz="1200" dirty="0">
                <a:latin typeface="+mn-lt"/>
              </a:rPr>
              <a:t> </a:t>
            </a:r>
            <a:r>
              <a:rPr lang="fr-FR" sz="1200" dirty="0" smtClean="0">
                <a:latin typeface="+mn-lt"/>
              </a:rPr>
              <a:t>et lui apporte tout conseil de nature à faire cesser le conflit. </a:t>
            </a:r>
            <a:r>
              <a:rPr lang="fr-FR" sz="1200" b="1" dirty="0"/>
              <a:t>Les missions du référent déontologue</a:t>
            </a:r>
          </a:p>
          <a:p>
            <a:pPr marL="228600" indent="-228600" algn="just">
              <a:spcBef>
                <a:spcPts val="5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200" b="1" dirty="0" smtClean="0"/>
              <a:t>La nomination du référent </a:t>
            </a:r>
            <a:endParaRPr lang="fr-FR" sz="1200" b="1" dirty="0"/>
          </a:p>
          <a:p>
            <a:pPr algn="just">
              <a:spcBef>
                <a:spcPts val="500"/>
              </a:spcBef>
              <a:spcAft>
                <a:spcPts val="600"/>
              </a:spcAft>
            </a:pPr>
            <a:r>
              <a:rPr lang="fr-FR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Un référent déontologue est nommé </a:t>
            </a:r>
            <a:r>
              <a:rPr lang="fr-FR" sz="1200" b="1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dans chaque service</a:t>
            </a:r>
            <a:r>
              <a:rPr lang="fr-FR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les services pouvant désigner un même référent. </a:t>
            </a:r>
            <a:endParaRPr lang="fr-FR" sz="12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733425" algn="l"/>
              </a:tabLst>
            </a:pPr>
            <a:r>
              <a:rPr lang="fr-FR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12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200" dirty="0">
              <a:latin typeface="+mn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733425" algn="l"/>
              </a:tabLst>
            </a:pPr>
            <a:r>
              <a:rPr lang="fr-FR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Le dispositif s’attache </a:t>
            </a:r>
            <a:r>
              <a:rPr lang="fr-FR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12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ne pas limiter le choix du référent déontologue à une catégorie hiérarchique</a:t>
            </a:r>
            <a:r>
              <a:rPr lang="fr-FR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et laisse au chef de service le soin </a:t>
            </a:r>
            <a:r>
              <a:rPr lang="fr-FR" sz="12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d’apprécier si les qualités requises sont remplies </a:t>
            </a:r>
            <a:r>
              <a:rPr lang="fr-FR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fr-FR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regard </a:t>
            </a:r>
            <a:r>
              <a:rPr lang="fr-FR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des spécificités de son service </a:t>
            </a:r>
            <a:r>
              <a:rPr lang="fr-FR" sz="12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et des </a:t>
            </a:r>
            <a:r>
              <a:rPr lang="fr-FR" sz="1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connaissances nécessaires dans le domaine statutaire et juridique</a:t>
            </a:r>
            <a:r>
              <a:rPr lang="fr-FR" sz="1200" b="1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733425" algn="l"/>
              </a:tabLst>
            </a:pPr>
            <a:endParaRPr lang="fr-FR" sz="1200" b="1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733425" algn="l"/>
              </a:tabLst>
            </a:pPr>
            <a:r>
              <a:rPr lang="fr-FR" sz="1200" dirty="0" smtClean="0">
                <a:latin typeface="+mn-lt"/>
                <a:ea typeface="Times New Roman" panose="02020603050405020304" pitchFamily="18" charset="0"/>
              </a:rPr>
              <a:t>La décision </a:t>
            </a:r>
            <a:r>
              <a:rPr lang="fr-FR" sz="1200" b="1" dirty="0" smtClean="0">
                <a:latin typeface="+mn-lt"/>
                <a:ea typeface="Times New Roman" panose="02020603050405020304" pitchFamily="18" charset="0"/>
              </a:rPr>
              <a:t>de désignation du référent </a:t>
            </a:r>
            <a:r>
              <a:rPr lang="fr-FR" sz="1200" dirty="0" smtClean="0">
                <a:latin typeface="+mn-lt"/>
                <a:ea typeface="Times New Roman" panose="02020603050405020304" pitchFamily="18" charset="0"/>
              </a:rPr>
              <a:t>doit être </a:t>
            </a:r>
            <a:r>
              <a:rPr lang="fr-FR" sz="1200" b="1" dirty="0" smtClean="0">
                <a:latin typeface="+mn-lt"/>
                <a:ea typeface="Times New Roman" panose="02020603050405020304" pitchFamily="18" charset="0"/>
              </a:rPr>
              <a:t>portée par tout moyen à la connaissance des agents</a:t>
            </a:r>
            <a:r>
              <a:rPr lang="fr-FR" sz="1200" dirty="0" smtClean="0">
                <a:latin typeface="+mn-lt"/>
                <a:ea typeface="Times New Roman" panose="02020603050405020304" pitchFamily="18" charset="0"/>
              </a:rPr>
              <a:t> du service par le chef de service. </a:t>
            </a: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1585094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IV. Les acteurs de la déontologie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fld id="{C4671DFD-9368-456D-B4A2-F421435CFC99}" type="slidenum">
              <a:rPr lang="fr-FR" smtClean="0"/>
              <a:t>11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48F07E-8F1C-4B9C-8B65-D9F47AC0A6FD}" type="slidenum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fr-FR" altLang="fr-FR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9956"/>
            <a:ext cx="805966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fr-FR" sz="1100" dirty="0">
              <a:solidFill>
                <a:prstClr val="black"/>
              </a:solidFill>
            </a:endParaRPr>
          </a:p>
          <a:p>
            <a:pPr algn="just">
              <a:spcAft>
                <a:spcPts val="600"/>
              </a:spcAft>
            </a:pPr>
            <a:endParaRPr lang="fr-FR" sz="1100" dirty="0" smtClean="0">
              <a:solidFill>
                <a:prstClr val="black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fr-FR" sz="1100" dirty="0" smtClean="0">
                <a:solidFill>
                  <a:prstClr val="black"/>
                </a:solidFill>
              </a:rPr>
              <a:t> </a:t>
            </a:r>
          </a:p>
          <a:p>
            <a:pPr algn="just">
              <a:spcAft>
                <a:spcPts val="600"/>
              </a:spcAft>
            </a:pPr>
            <a:endParaRPr lang="fr-FR" sz="1100" dirty="0">
              <a:solidFill>
                <a:prstClr val="black"/>
              </a:solidFill>
            </a:endParaRPr>
          </a:p>
          <a:p>
            <a:endParaRPr lang="fr-FR" dirty="0" smtClean="0">
              <a:solidFill>
                <a:prstClr val="black"/>
              </a:solidFill>
            </a:endParaRPr>
          </a:p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9800" y="2932086"/>
            <a:ext cx="2036374" cy="44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Single </a:t>
            </a:r>
            <a:r>
              <a:rPr lang="fr-FR" sz="1400" dirty="0" err="1" smtClean="0"/>
              <a:t>ethic</a:t>
            </a:r>
            <a:r>
              <a:rPr lang="fr-FR" sz="1400" dirty="0" smtClean="0"/>
              <a:t> </a:t>
            </a:r>
            <a:r>
              <a:rPr lang="fr-FR" sz="1400" dirty="0" err="1" smtClean="0"/>
              <a:t>officer</a:t>
            </a:r>
            <a:endParaRPr lang="fr-FR" sz="1400" dirty="0"/>
          </a:p>
        </p:txBody>
      </p:sp>
      <p:sp>
        <p:nvSpPr>
          <p:cNvPr id="14" name="Rectangle 13"/>
          <p:cNvSpPr/>
          <p:nvPr/>
        </p:nvSpPr>
        <p:spPr>
          <a:xfrm>
            <a:off x="2483095" y="2932085"/>
            <a:ext cx="2036374" cy="4417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Networks of </a:t>
            </a:r>
            <a:r>
              <a:rPr lang="fr-FR" sz="1400" dirty="0" err="1" smtClean="0"/>
              <a:t>ethics</a:t>
            </a:r>
            <a:r>
              <a:rPr lang="fr-FR" sz="1400" dirty="0" smtClean="0"/>
              <a:t> of </a:t>
            </a:r>
            <a:r>
              <a:rPr lang="fr-FR" sz="1400" dirty="0" err="1" smtClean="0"/>
              <a:t>officers</a:t>
            </a:r>
            <a:endParaRPr lang="fr-FR" sz="1400" dirty="0"/>
          </a:p>
        </p:txBody>
      </p:sp>
      <p:cxnSp>
        <p:nvCxnSpPr>
          <p:cNvPr id="15" name="Connecteur en angle 14"/>
          <p:cNvCxnSpPr/>
          <p:nvPr/>
        </p:nvCxnSpPr>
        <p:spPr>
          <a:xfrm rot="5400000">
            <a:off x="1471778" y="2044229"/>
            <a:ext cx="510606" cy="1265108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en angle 15"/>
          <p:cNvCxnSpPr/>
          <p:nvPr/>
        </p:nvCxnSpPr>
        <p:spPr>
          <a:xfrm>
            <a:off x="2359635" y="2670830"/>
            <a:ext cx="1157603" cy="261255"/>
          </a:xfrm>
          <a:prstGeom prst="bentConnector3">
            <a:avLst>
              <a:gd name="adj1" fmla="val 9997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à coins arrondis 16"/>
          <p:cNvSpPr/>
          <p:nvPr/>
        </p:nvSpPr>
        <p:spPr>
          <a:xfrm>
            <a:off x="286001" y="4155293"/>
            <a:ext cx="1868424" cy="5849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Civil servants </a:t>
            </a:r>
            <a:r>
              <a:rPr lang="fr-FR" sz="1400" dirty="0" err="1" smtClean="0"/>
              <a:t>from</a:t>
            </a:r>
            <a:r>
              <a:rPr lang="fr-FR" sz="1400" dirty="0" smtClean="0"/>
              <a:t> the </a:t>
            </a:r>
            <a:r>
              <a:rPr lang="fr-FR" sz="1400" dirty="0" err="1" smtClean="0"/>
              <a:t>same</a:t>
            </a:r>
            <a:r>
              <a:rPr lang="fr-FR" sz="1400" dirty="0" smtClean="0"/>
              <a:t> administration</a:t>
            </a:r>
          </a:p>
        </p:txBody>
      </p:sp>
      <p:sp>
        <p:nvSpPr>
          <p:cNvPr id="18" name="Flèche vers le bas 17"/>
          <p:cNvSpPr/>
          <p:nvPr/>
        </p:nvSpPr>
        <p:spPr>
          <a:xfrm>
            <a:off x="2191683" y="3525438"/>
            <a:ext cx="335902" cy="58009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2619748" y="4151213"/>
            <a:ext cx="1868424" cy="5890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Civil servants </a:t>
            </a:r>
            <a:r>
              <a:rPr lang="fr-FR" sz="1400" dirty="0" err="1" smtClean="0"/>
              <a:t>from</a:t>
            </a:r>
            <a:r>
              <a:rPr lang="fr-FR" sz="1400" dirty="0" smtClean="0"/>
              <a:t> </a:t>
            </a:r>
            <a:r>
              <a:rPr lang="fr-FR" sz="1400" dirty="0" err="1" smtClean="0"/>
              <a:t>another</a:t>
            </a:r>
            <a:r>
              <a:rPr lang="fr-FR" sz="1400" dirty="0" smtClean="0"/>
              <a:t> administration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27183" y="1946405"/>
            <a:ext cx="2953884" cy="3614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err="1" smtClean="0"/>
              <a:t>Individuals</a:t>
            </a:r>
            <a:r>
              <a:rPr lang="fr-FR" sz="1600" dirty="0" smtClean="0"/>
              <a:t> </a:t>
            </a:r>
            <a:r>
              <a:rPr lang="fr-FR" sz="1600" dirty="0" err="1" smtClean="0"/>
              <a:t>ethics</a:t>
            </a:r>
            <a:r>
              <a:rPr lang="fr-FR" sz="1600" dirty="0" smtClean="0"/>
              <a:t> </a:t>
            </a:r>
            <a:r>
              <a:rPr lang="fr-FR" sz="1600" dirty="0" err="1" smtClean="0"/>
              <a:t>officers</a:t>
            </a:r>
            <a:endParaRPr lang="fr-FR" sz="1600" dirty="0" smtClean="0"/>
          </a:p>
        </p:txBody>
      </p:sp>
      <p:sp>
        <p:nvSpPr>
          <p:cNvPr id="25" name="Flèche vers le bas 24"/>
          <p:cNvSpPr/>
          <p:nvPr/>
        </p:nvSpPr>
        <p:spPr>
          <a:xfrm>
            <a:off x="6844973" y="2437504"/>
            <a:ext cx="335902" cy="58009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5535982" y="1927431"/>
            <a:ext cx="2953884" cy="3804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err="1" smtClean="0"/>
              <a:t>Deontology</a:t>
            </a:r>
            <a:r>
              <a:rPr lang="fr-FR" sz="1600" dirty="0" smtClean="0"/>
              <a:t> commission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172642" y="4397407"/>
            <a:ext cx="4148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OU</a:t>
            </a:r>
            <a:endParaRPr lang="fr-FR" sz="1200" dirty="0"/>
          </a:p>
        </p:txBody>
      </p:sp>
      <p:cxnSp>
        <p:nvCxnSpPr>
          <p:cNvPr id="33" name="Connecteur droit 32"/>
          <p:cNvCxnSpPr/>
          <p:nvPr/>
        </p:nvCxnSpPr>
        <p:spPr>
          <a:xfrm>
            <a:off x="4781859" y="1845222"/>
            <a:ext cx="0" cy="30289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Rectangle à coins arrondis 33"/>
          <p:cNvSpPr/>
          <p:nvPr/>
        </p:nvSpPr>
        <p:spPr>
          <a:xfrm>
            <a:off x="4976549" y="3127593"/>
            <a:ext cx="1868424" cy="6209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Civil servants </a:t>
            </a:r>
            <a:r>
              <a:rPr lang="fr-FR" sz="1400" dirty="0" err="1"/>
              <a:t>from</a:t>
            </a:r>
            <a:r>
              <a:rPr lang="fr-FR" sz="1400" dirty="0"/>
              <a:t> the </a:t>
            </a:r>
            <a:r>
              <a:rPr lang="fr-FR" sz="1400" dirty="0" err="1"/>
              <a:t>same</a:t>
            </a:r>
            <a:r>
              <a:rPr lang="fr-FR" sz="1400" dirty="0"/>
              <a:t> administration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7146903" y="3159476"/>
            <a:ext cx="1868424" cy="5890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Civil servants </a:t>
            </a:r>
            <a:r>
              <a:rPr lang="fr-FR" sz="1400" dirty="0" err="1"/>
              <a:t>from</a:t>
            </a:r>
            <a:r>
              <a:rPr lang="fr-FR" sz="1400" dirty="0"/>
              <a:t> </a:t>
            </a:r>
            <a:r>
              <a:rPr lang="fr-FR" sz="1400" dirty="0" err="1"/>
              <a:t>another</a:t>
            </a:r>
            <a:r>
              <a:rPr lang="fr-FR" sz="1400" dirty="0"/>
              <a:t> administration</a:t>
            </a:r>
          </a:p>
        </p:txBody>
      </p:sp>
      <p:sp>
        <p:nvSpPr>
          <p:cNvPr id="36" name="Rectangle à coins arrondis 35"/>
          <p:cNvSpPr/>
          <p:nvPr/>
        </p:nvSpPr>
        <p:spPr>
          <a:xfrm>
            <a:off x="5958280" y="4143474"/>
            <a:ext cx="2109287" cy="5890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err="1" smtClean="0"/>
              <a:t>Qualified</a:t>
            </a:r>
            <a:r>
              <a:rPr lang="fr-FR" sz="1400" dirty="0" smtClean="0"/>
              <a:t> </a:t>
            </a:r>
            <a:r>
              <a:rPr lang="fr-FR" sz="1400" dirty="0" err="1" smtClean="0"/>
              <a:t>individuals</a:t>
            </a:r>
            <a:r>
              <a:rPr lang="fr-FR" sz="1400" dirty="0" smtClean="0"/>
              <a:t> non part of the administration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56124" y="571346"/>
            <a:ext cx="7853927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b="1" dirty="0"/>
              <a:t>Les </a:t>
            </a:r>
            <a:r>
              <a:rPr lang="fr-FR" sz="1200" b="1" dirty="0" smtClean="0"/>
              <a:t>modalités d’exercice de la mission de référent déontologue</a:t>
            </a:r>
            <a:endParaRPr lang="fr-FR" sz="1200" b="1" dirty="0"/>
          </a:p>
          <a:p>
            <a:endParaRPr lang="fr-FR" sz="8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1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missions peuvent être assurées </a:t>
            </a:r>
            <a:r>
              <a:rPr lang="fr-FR" sz="1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par une ou plusieurs personnes appartenant ou non à la même administration </a:t>
            </a:r>
            <a:r>
              <a:rPr lang="fr-FR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ou encore par </a:t>
            </a:r>
            <a:r>
              <a:rPr lang="fr-FR" sz="1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une formation collégiale </a:t>
            </a:r>
            <a:r>
              <a:rPr lang="fr-FR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qui peut comprendre </a:t>
            </a:r>
            <a:r>
              <a:rPr lang="fr-FR" sz="1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des personnalités qualifiées extérieures à l’administration</a:t>
            </a:r>
            <a:r>
              <a:rPr lang="fr-FR" sz="11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1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 l’exception des personnalités qualifiées</a:t>
            </a:r>
            <a:r>
              <a:rPr lang="fr-FR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extérieures à l’administration</a:t>
            </a:r>
            <a:r>
              <a:rPr lang="fr-FR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 et qui peuvent être désignée en qualité de </a:t>
            </a:r>
            <a:r>
              <a:rPr lang="fr-FR" sz="1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membre d’un collège</a:t>
            </a:r>
            <a:r>
              <a:rPr lang="fr-FR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, les référents déontologues sont </a:t>
            </a:r>
            <a:r>
              <a:rPr lang="fr-FR" sz="1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choisis parmi les fonctionnaires et les magistrats, en activité ou retraités, ou parmi les agents contractuels bénéficiant d’un contrat à durée indéterminée. </a:t>
            </a:r>
            <a:endParaRPr lang="fr-FR" sz="1100" dirty="0">
              <a:ea typeface="Times New Roman" panose="02020603050405020304" pitchFamily="18" charset="0"/>
            </a:endParaRPr>
          </a:p>
          <a:p>
            <a:endParaRPr lang="fr-FR" sz="12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86001" y="5410403"/>
            <a:ext cx="8739451" cy="1346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1400" b="1" u="sng" dirty="0"/>
              <a:t>B. La commission de déontologie de la fonction publique </a:t>
            </a:r>
          </a:p>
          <a:p>
            <a:pPr algn="just">
              <a:spcAft>
                <a:spcPts val="600"/>
              </a:spcAft>
            </a:pPr>
            <a:r>
              <a:rPr lang="fr-FR" sz="1400" b="1" u="sng" dirty="0"/>
              <a:t>C. La Haute Autorité pour la Transparence de la Vie Publique</a:t>
            </a:r>
          </a:p>
          <a:p>
            <a:pPr algn="just">
              <a:spcAft>
                <a:spcPts val="600"/>
              </a:spcAft>
            </a:pPr>
            <a:endParaRPr lang="fr-FR" sz="1200" dirty="0"/>
          </a:p>
          <a:p>
            <a:pPr marL="628650" lvl="1" indent="-1714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1100" dirty="0"/>
          </a:p>
          <a:p>
            <a:pPr algn="just">
              <a:spcAft>
                <a:spcPts val="600"/>
              </a:spcAft>
            </a:pP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4187245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1" y="541025"/>
            <a:ext cx="8229600" cy="841022"/>
          </a:xfrm>
        </p:spPr>
        <p:txBody>
          <a:bodyPr/>
          <a:lstStyle/>
          <a:p>
            <a:r>
              <a:rPr lang="fr-FR" sz="1200" b="1" dirty="0" smtClean="0"/>
              <a:t>Module de formation déontologie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48F07E-8F1C-4B9C-8B65-D9F47AC0A6FD}" type="slidenum">
              <a:rPr lang="fr-FR" altLang="fr-FR" smtClean="0"/>
              <a:pPr>
                <a:defRPr/>
              </a:pPr>
              <a:t>12</a:t>
            </a:fld>
            <a:endParaRPr lang="fr-FR" alt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/>
          <a:srcRect l="8296"/>
          <a:stretch/>
        </p:blipFill>
        <p:spPr>
          <a:xfrm>
            <a:off x="758536" y="1051473"/>
            <a:ext cx="8138599" cy="490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91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1" y="1698836"/>
            <a:ext cx="8229600" cy="2964603"/>
          </a:xfrm>
        </p:spPr>
        <p:txBody>
          <a:bodyPr anchor="ctr"/>
          <a:lstStyle/>
          <a:p>
            <a:pPr algn="ctr"/>
            <a:r>
              <a:rPr lang="fr-FR" sz="4000" b="1" cap="small" dirty="0" smtClean="0">
                <a:solidFill>
                  <a:schemeClr val="tx2"/>
                </a:solidFill>
              </a:rPr>
              <a:t>Présentation du cadre déontologique et éthique </a:t>
            </a:r>
          </a:p>
          <a:p>
            <a:pPr algn="ctr"/>
            <a:r>
              <a:rPr lang="fr-FR" sz="4000" b="1" cap="small" dirty="0" smtClean="0">
                <a:solidFill>
                  <a:schemeClr val="tx2"/>
                </a:solidFill>
              </a:rPr>
              <a:t>des agents publics en France</a:t>
            </a:r>
            <a:endParaRPr lang="fr-FR" sz="4000" b="1" cap="small" dirty="0">
              <a:solidFill>
                <a:schemeClr val="tx2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fld id="{09FBE930-A816-4D37-A988-19777FC97D44}" type="slidenum">
              <a:rPr lang="fr-FR" smtClean="0"/>
              <a:t>2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48F07E-8F1C-4B9C-8B65-D9F47AC0A6FD}" type="slidenum">
              <a:rPr lang="fr-FR" altLang="fr-FR" smtClean="0"/>
              <a:pPr>
                <a:defRPr/>
              </a:pPr>
              <a:t>2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6327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0167"/>
            <a:ext cx="8229600" cy="2889712"/>
          </a:xfrm>
        </p:spPr>
        <p:txBody>
          <a:bodyPr/>
          <a:lstStyle/>
          <a:p>
            <a:r>
              <a:rPr lang="fr-FR" dirty="0" smtClean="0"/>
              <a:t>Sommaire </a:t>
            </a:r>
          </a:p>
          <a:p>
            <a:endParaRPr lang="fr-FR" dirty="0" smtClean="0"/>
          </a:p>
          <a:p>
            <a:pPr marL="514350" indent="-514350">
              <a:buAutoNum type="romanUcPeriod"/>
            </a:pPr>
            <a:r>
              <a:rPr lang="fr-FR" dirty="0" smtClean="0"/>
              <a:t>Introduction</a:t>
            </a:r>
          </a:p>
          <a:p>
            <a:pPr marL="514350" indent="-514350">
              <a:buAutoNum type="romanUcPeriod"/>
            </a:pPr>
            <a:r>
              <a:rPr lang="fr-FR" dirty="0" smtClean="0"/>
              <a:t>Les apports de la loi du 20 avril 2016</a:t>
            </a:r>
          </a:p>
          <a:p>
            <a:pPr marL="514350" indent="-514350">
              <a:buAutoNum type="romanUcPeriod"/>
            </a:pPr>
            <a:r>
              <a:rPr lang="fr-FR" dirty="0" smtClean="0"/>
              <a:t>Les obligations déontologiques des agents publics</a:t>
            </a:r>
          </a:p>
          <a:p>
            <a:pPr marL="514350" indent="-514350">
              <a:buAutoNum type="romanUcPeriod"/>
            </a:pPr>
            <a:r>
              <a:rPr lang="fr-FR" dirty="0" smtClean="0"/>
              <a:t>Les acteurs de la déontologie</a:t>
            </a:r>
          </a:p>
          <a:p>
            <a:pPr marL="514350" indent="-514350">
              <a:buAutoNum type="romanUcPeriod"/>
            </a:pPr>
            <a:endParaRPr lang="fr-FR" dirty="0" smtClean="0"/>
          </a:p>
          <a:p>
            <a:pPr marL="514350" indent="-514350">
              <a:buAutoNum type="romanUcPeriod"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48F07E-8F1C-4B9C-8B65-D9F47AC0A6FD}" type="slidenum">
              <a:rPr lang="fr-FR" altLang="fr-FR" smtClean="0"/>
              <a:pPr>
                <a:defRPr/>
              </a:pPr>
              <a:t>3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9605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I. Introduction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fld id="{C4671DFD-9368-456D-B4A2-F421435CFC99}" type="slidenum">
              <a:rPr lang="fr-FR" smtClean="0"/>
              <a:t>4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48F07E-8F1C-4B9C-8B65-D9F47AC0A6FD}" type="slidenum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fr-FR" altLang="fr-FR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9956"/>
            <a:ext cx="8059667" cy="3985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spcAft>
                <a:spcPts val="600"/>
              </a:spcAft>
              <a:buAutoNum type="romanUcPeriod"/>
            </a:pPr>
            <a:r>
              <a:rPr lang="fr-FR" sz="1600" b="1" u="sng" dirty="0" smtClean="0">
                <a:solidFill>
                  <a:srgbClr val="00B0F0"/>
                </a:solidFill>
              </a:rPr>
              <a:t>Introduction</a:t>
            </a:r>
            <a:r>
              <a:rPr lang="fr-FR" b="1" u="sng" dirty="0" smtClean="0">
                <a:solidFill>
                  <a:srgbClr val="00B0F0"/>
                </a:solidFill>
              </a:rPr>
              <a:t> </a:t>
            </a:r>
            <a:endParaRPr lang="fr-FR" sz="1600" dirty="0"/>
          </a:p>
          <a:p>
            <a:pPr algn="just">
              <a:spcAft>
                <a:spcPts val="600"/>
              </a:spcAft>
            </a:pPr>
            <a:endParaRPr lang="fr-FR" sz="1200" dirty="0" smtClean="0"/>
          </a:p>
          <a:p>
            <a:pPr algn="just">
              <a:spcAft>
                <a:spcPts val="600"/>
              </a:spcAft>
            </a:pPr>
            <a:endParaRPr lang="fr-FR" sz="1200" dirty="0" smtClean="0"/>
          </a:p>
          <a:p>
            <a:pPr marL="285750" indent="-285750" algn="just">
              <a:spcAft>
                <a:spcPts val="600"/>
              </a:spcAft>
              <a:buFont typeface="Wingdings" charset="2"/>
              <a:buChar char="Ø"/>
            </a:pPr>
            <a:r>
              <a:rPr lang="fr-FR" dirty="0" smtClean="0"/>
              <a:t>La déontologie, une notion ancienne</a:t>
            </a:r>
          </a:p>
          <a:p>
            <a:pPr algn="just">
              <a:spcAft>
                <a:spcPts val="600"/>
              </a:spcAft>
            </a:pPr>
            <a:endParaRPr lang="fr-FR" dirty="0" smtClean="0"/>
          </a:p>
          <a:p>
            <a:pPr marL="285750" indent="-285750" algn="just">
              <a:spcAft>
                <a:spcPts val="600"/>
              </a:spcAft>
              <a:buFont typeface="Wingdings" charset="2"/>
              <a:buChar char="Ø"/>
            </a:pPr>
            <a:r>
              <a:rPr lang="fr-FR" dirty="0" smtClean="0"/>
              <a:t>Le tournant de la moralisation de la vie publique</a:t>
            </a:r>
          </a:p>
          <a:p>
            <a:pPr algn="just">
              <a:spcAft>
                <a:spcPts val="600"/>
              </a:spcAft>
            </a:pPr>
            <a:endParaRPr lang="fr-FR" dirty="0" smtClean="0"/>
          </a:p>
          <a:p>
            <a:pPr marL="285750" indent="-285750" algn="just">
              <a:spcAft>
                <a:spcPts val="600"/>
              </a:spcAft>
              <a:buFont typeface="Wingdings" charset="2"/>
              <a:buChar char="Ø"/>
            </a:pPr>
            <a:r>
              <a:rPr lang="fr-FR" dirty="0" smtClean="0"/>
              <a:t>Pourquoi un besoin de déontologie? </a:t>
            </a:r>
          </a:p>
          <a:p>
            <a:pPr algn="just">
              <a:spcAft>
                <a:spcPts val="600"/>
              </a:spcAft>
            </a:pPr>
            <a:endParaRPr lang="fr-FR" dirty="0" smtClean="0"/>
          </a:p>
          <a:p>
            <a:pPr marL="285750" indent="-285750" algn="just">
              <a:spcAft>
                <a:spcPts val="600"/>
              </a:spcAft>
              <a:buFont typeface="Wingdings" charset="2"/>
              <a:buChar char="Ø"/>
            </a:pPr>
            <a:r>
              <a:rPr lang="fr-FR" dirty="0" smtClean="0"/>
              <a:t>La déontologie dans le cadre juridique français</a:t>
            </a:r>
            <a:endParaRPr lang="fr-FR" dirty="0"/>
          </a:p>
          <a:p>
            <a:pPr algn="just">
              <a:spcAft>
                <a:spcPts val="600"/>
              </a:spcAft>
            </a:pPr>
            <a:endParaRPr lang="fr-FR" sz="1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662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Les apports de la loi du 20 avril 2016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1" y="592515"/>
            <a:ext cx="8229600" cy="5581168"/>
          </a:xfrm>
        </p:spPr>
        <p:txBody>
          <a:bodyPr/>
          <a:lstStyle/>
          <a:p>
            <a:pPr marL="0" indent="0">
              <a:spcAft>
                <a:spcPts val="600"/>
              </a:spcAft>
            </a:pPr>
            <a:r>
              <a:rPr lang="fr-FR" sz="1600" b="1" u="sng" dirty="0" smtClean="0">
                <a:solidFill>
                  <a:srgbClr val="00B0F0"/>
                </a:solidFill>
              </a:rPr>
              <a:t>II. Les apports de la loi du 20 avril 2016</a:t>
            </a:r>
            <a:endParaRPr lang="fr-FR" sz="1600" dirty="0"/>
          </a:p>
          <a:p>
            <a:endParaRPr lang="fr-FR" sz="1200" dirty="0" smtClean="0"/>
          </a:p>
          <a:p>
            <a:pPr>
              <a:buFont typeface="Wingdings" charset="2"/>
              <a:buChar char="Ø"/>
            </a:pPr>
            <a:r>
              <a:rPr lang="fr-FR" sz="1600" dirty="0" smtClean="0"/>
              <a:t>Objectif : consacrer </a:t>
            </a:r>
            <a:r>
              <a:rPr lang="fr-FR" sz="1600" dirty="0"/>
              <a:t>l’exemplarité des fonctionnaires dans l’exercice quotidien de leurs missions au service de l’intérêt </a:t>
            </a:r>
            <a:r>
              <a:rPr lang="fr-FR" sz="1600" dirty="0" smtClean="0"/>
              <a:t>général</a:t>
            </a:r>
          </a:p>
          <a:p>
            <a:pPr>
              <a:buFont typeface="Wingdings" charset="2"/>
              <a:buChar char="Ø"/>
            </a:pPr>
            <a:endParaRPr lang="fr-FR" sz="1600" dirty="0"/>
          </a:p>
          <a:p>
            <a:pPr marL="0" indent="0"/>
            <a:r>
              <a:rPr lang="fr-FR" sz="1600" dirty="0" smtClean="0"/>
              <a:t>La loi de 2016 a :</a:t>
            </a:r>
          </a:p>
          <a:p>
            <a:pPr marL="0" indent="0"/>
            <a:endParaRPr lang="fr-FR" sz="1600" dirty="0" smtClean="0"/>
          </a:p>
          <a:p>
            <a:pPr>
              <a:buFont typeface="Wingdings" charset="2"/>
              <a:buChar char="Ø"/>
            </a:pPr>
            <a:r>
              <a:rPr lang="fr-FR" sz="1600" dirty="0"/>
              <a:t>I</a:t>
            </a:r>
            <a:r>
              <a:rPr lang="fr-FR" sz="1600" dirty="0" smtClean="0"/>
              <a:t>nscrit dans le statut général les valeurs fondamentales du service public</a:t>
            </a:r>
          </a:p>
          <a:p>
            <a:pPr marL="0" indent="0"/>
            <a:endParaRPr lang="fr-FR" sz="1600" dirty="0" smtClean="0"/>
          </a:p>
          <a:p>
            <a:pPr>
              <a:buFont typeface="Wingdings" charset="2"/>
              <a:buChar char="Ø"/>
            </a:pPr>
            <a:r>
              <a:rPr lang="fr-FR" sz="1600" dirty="0" smtClean="0"/>
              <a:t>Consacré le rôle du chef de service dans l’application des règles déontologiques</a:t>
            </a:r>
          </a:p>
          <a:p>
            <a:pPr marL="0" indent="0"/>
            <a:endParaRPr lang="fr-FR" sz="1600" dirty="0" smtClean="0"/>
          </a:p>
          <a:p>
            <a:pPr>
              <a:buFont typeface="Wingdings" charset="2"/>
              <a:buChar char="Ø"/>
            </a:pPr>
            <a:r>
              <a:rPr lang="fr-FR" sz="1600" dirty="0" smtClean="0"/>
              <a:t>Rendu obligatoire la mise en place d’un référent déontologue</a:t>
            </a:r>
          </a:p>
          <a:p>
            <a:pPr marL="0" indent="0"/>
            <a:endParaRPr lang="fr-FR" sz="1600" dirty="0" smtClean="0"/>
          </a:p>
          <a:p>
            <a:pPr>
              <a:buFont typeface="Wingdings" charset="2"/>
              <a:buChar char="Ø"/>
            </a:pPr>
            <a:r>
              <a:rPr lang="fr-FR" sz="1600" dirty="0" smtClean="0"/>
              <a:t>Renforcé la lutte contre les conflits d’intérêts et le contrôle des passages vers le secteur privé</a:t>
            </a:r>
            <a:endParaRPr lang="fr-FR" sz="16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48F07E-8F1C-4B9C-8B65-D9F47AC0A6FD}" type="slidenum">
              <a:rPr lang="fr-FR" altLang="fr-FR" smtClean="0"/>
              <a:pPr>
                <a:defRPr/>
              </a:pPr>
              <a:t>5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72862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III. Les obligations déontologiques des agents publics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fld id="{C4671DFD-9368-456D-B4A2-F421435CFC99}" type="slidenum">
              <a:rPr lang="fr-FR" smtClean="0"/>
              <a:t>6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48F07E-8F1C-4B9C-8B65-D9F47AC0A6FD}" type="slidenum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fr-FR" altLang="fr-FR" dirty="0">
              <a:solidFill>
                <a:prstClr val="black"/>
              </a:solidFill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605820261"/>
              </p:ext>
            </p:extLst>
          </p:nvPr>
        </p:nvGraphicFramePr>
        <p:xfrm>
          <a:off x="353254" y="1540773"/>
          <a:ext cx="8059667" cy="4330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457200" y="666279"/>
            <a:ext cx="82206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600" b="1" u="sng" dirty="0">
                <a:solidFill>
                  <a:srgbClr val="00B0F0"/>
                </a:solidFill>
              </a:rPr>
              <a:t>III. Les obligations déontologiques des agents publics </a:t>
            </a:r>
            <a:endParaRPr lang="fr-FR" sz="1600" dirty="0"/>
          </a:p>
          <a:p>
            <a:pPr algn="just">
              <a:spcAft>
                <a:spcPts val="600"/>
              </a:spcAft>
            </a:pPr>
            <a:r>
              <a:rPr lang="fr-FR" sz="1400" b="1" u="sng" dirty="0"/>
              <a:t>A. Les obligations déontologiques consacrées antérieurement à la loi du 20 avril 2016</a:t>
            </a:r>
          </a:p>
        </p:txBody>
      </p:sp>
    </p:spTree>
    <p:extLst>
      <p:ext uri="{BB962C8B-B14F-4D97-AF65-F5344CB8AC3E}">
        <p14:creationId xmlns:p14="http://schemas.microsoft.com/office/powerpoint/2010/main" val="3548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III. Les obligations déontologiques des agents publics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fld id="{C4671DFD-9368-456D-B4A2-F421435CFC99}" type="slidenum">
              <a:rPr lang="fr-FR" smtClean="0"/>
              <a:t>7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48F07E-8F1C-4B9C-8B65-D9F47AC0A6FD}" type="slidenum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fr-FR" altLang="fr-FR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9956"/>
            <a:ext cx="8059667" cy="1700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1400" b="1" u="sng" dirty="0" smtClean="0"/>
              <a:t>B. Les </a:t>
            </a:r>
            <a:r>
              <a:rPr lang="fr-FR" sz="1400" b="1" u="sng" dirty="0"/>
              <a:t>obligations </a:t>
            </a:r>
            <a:r>
              <a:rPr lang="fr-FR" sz="1400" b="1" u="sng" dirty="0" smtClean="0"/>
              <a:t>déontologiques </a:t>
            </a:r>
            <a:r>
              <a:rPr lang="fr-FR" sz="1400" b="1" u="sng" dirty="0"/>
              <a:t>consacrées </a:t>
            </a:r>
            <a:r>
              <a:rPr lang="fr-FR" sz="1400" b="1" u="sng" dirty="0" smtClean="0"/>
              <a:t>par la loi </a:t>
            </a:r>
            <a:r>
              <a:rPr lang="fr-FR" sz="1400" b="1" u="sng" dirty="0"/>
              <a:t>du 20 avril 2016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1200" dirty="0"/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1050" b="1" u="sng" dirty="0" smtClean="0"/>
          </a:p>
          <a:p>
            <a:pPr algn="just">
              <a:spcAft>
                <a:spcPts val="600"/>
              </a:spcAft>
            </a:pPr>
            <a:endParaRPr lang="fr-FR" sz="1200" dirty="0" smtClean="0"/>
          </a:p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314642703"/>
              </p:ext>
            </p:extLst>
          </p:nvPr>
        </p:nvGraphicFramePr>
        <p:xfrm>
          <a:off x="353254" y="1311739"/>
          <a:ext cx="8059667" cy="4330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6967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III. Les obligations déontologiques des agents publics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fld id="{C4671DFD-9368-456D-B4A2-F421435CFC99}" type="slidenum">
              <a:rPr lang="fr-FR" smtClean="0"/>
              <a:t>8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48F07E-8F1C-4B9C-8B65-D9F47AC0A6FD}" type="slidenum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fr-FR" altLang="fr-FR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9956"/>
            <a:ext cx="8059667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fr-FR" sz="1200" b="1" dirty="0" smtClean="0"/>
          </a:p>
          <a:p>
            <a:pPr algn="just">
              <a:spcAft>
                <a:spcPts val="600"/>
              </a:spcAft>
            </a:pPr>
            <a:r>
              <a:rPr lang="fr-FR" sz="1400" b="1" u="sng" dirty="0" smtClean="0"/>
              <a:t>C. Les </a:t>
            </a:r>
            <a:r>
              <a:rPr lang="fr-FR" sz="1400" b="1" u="sng" dirty="0"/>
              <a:t>obligations </a:t>
            </a:r>
            <a:r>
              <a:rPr lang="fr-FR" sz="1400" b="1" u="sng" dirty="0" smtClean="0"/>
              <a:t>déontologiques non consacrées par la loi </a:t>
            </a:r>
          </a:p>
          <a:p>
            <a:pPr lvl="1" algn="just">
              <a:spcAft>
                <a:spcPts val="600"/>
              </a:spcAft>
            </a:pPr>
            <a:endParaRPr lang="fr-FR" sz="1200" dirty="0"/>
          </a:p>
          <a:p>
            <a:pPr marL="628650" lvl="1" indent="-171450" algn="just">
              <a:spcAft>
                <a:spcPts val="600"/>
              </a:spcAft>
              <a:buFont typeface="Wingdings" charset="2"/>
              <a:buChar char="Ø"/>
            </a:pPr>
            <a:r>
              <a:rPr lang="fr-FR" sz="1600" dirty="0" err="1" smtClean="0"/>
              <a:t>Duty</a:t>
            </a:r>
            <a:r>
              <a:rPr lang="fr-FR" sz="1600" dirty="0" smtClean="0"/>
              <a:t> of </a:t>
            </a:r>
            <a:r>
              <a:rPr lang="fr-FR" sz="1600" b="1" dirty="0" err="1" smtClean="0"/>
              <a:t>reserve</a:t>
            </a:r>
            <a:r>
              <a:rPr lang="fr-FR" sz="1600" dirty="0"/>
              <a:t> </a:t>
            </a:r>
            <a:r>
              <a:rPr lang="fr-FR" sz="1600" dirty="0" smtClean="0"/>
              <a:t>: </a:t>
            </a:r>
            <a:r>
              <a:rPr lang="fr-FR" sz="1600" dirty="0" err="1" smtClean="0"/>
              <a:t>depends</a:t>
            </a:r>
            <a:r>
              <a:rPr lang="fr-FR" sz="1600" dirty="0" smtClean="0"/>
              <a:t> on the</a:t>
            </a:r>
            <a:endParaRPr lang="fr-FR" sz="1600" dirty="0"/>
          </a:p>
          <a:p>
            <a:pPr marL="1085850" lvl="2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 err="1" smtClean="0"/>
              <a:t>Level</a:t>
            </a:r>
            <a:r>
              <a:rPr lang="fr-FR" sz="1600" dirty="0" smtClean="0"/>
              <a:t> of </a:t>
            </a:r>
            <a:r>
              <a:rPr lang="fr-FR" sz="1600" dirty="0" err="1" smtClean="0"/>
              <a:t>responsability</a:t>
            </a:r>
            <a:r>
              <a:rPr lang="fr-FR" sz="1600" dirty="0" smtClean="0"/>
              <a:t> </a:t>
            </a:r>
            <a:endParaRPr lang="fr-FR" sz="1600" dirty="0"/>
          </a:p>
          <a:p>
            <a:pPr marL="1085850" lvl="2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 smtClean="0"/>
              <a:t>The nature of the </a:t>
            </a:r>
            <a:r>
              <a:rPr lang="fr-FR" sz="1600" dirty="0" err="1" smtClean="0"/>
              <a:t>work</a:t>
            </a:r>
            <a:r>
              <a:rPr lang="fr-FR" sz="1600" dirty="0" smtClean="0"/>
              <a:t> </a:t>
            </a:r>
            <a:r>
              <a:rPr lang="fr-FR" sz="1600" dirty="0" err="1" smtClean="0"/>
              <a:t>performed</a:t>
            </a:r>
            <a:endParaRPr lang="fr-FR" sz="1600" dirty="0"/>
          </a:p>
          <a:p>
            <a:pPr marL="1085850" lvl="2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 err="1" smtClean="0"/>
              <a:t>Wether</a:t>
            </a:r>
            <a:r>
              <a:rPr lang="fr-FR" sz="1600" dirty="0" smtClean="0"/>
              <a:t> </a:t>
            </a:r>
            <a:r>
              <a:rPr lang="fr-FR" sz="1600" dirty="0" err="1" smtClean="0"/>
              <a:t>there</a:t>
            </a:r>
            <a:r>
              <a:rPr lang="fr-FR" sz="1600" dirty="0" smtClean="0"/>
              <a:t> </a:t>
            </a:r>
            <a:r>
              <a:rPr lang="fr-FR" sz="1600" dirty="0" err="1" smtClean="0"/>
              <a:t>is</a:t>
            </a:r>
            <a:r>
              <a:rPr lang="fr-FR" sz="1600" dirty="0" smtClean="0"/>
              <a:t> a union mandate</a:t>
            </a:r>
            <a:endParaRPr lang="fr-FR" sz="1600" dirty="0"/>
          </a:p>
          <a:p>
            <a:pPr marL="1085850" lvl="2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 err="1" smtClean="0"/>
              <a:t>Publicity</a:t>
            </a:r>
            <a:r>
              <a:rPr lang="fr-FR" sz="1600" dirty="0" smtClean="0"/>
              <a:t> of the speech</a:t>
            </a:r>
            <a:endParaRPr lang="fr-FR" sz="1600" dirty="0"/>
          </a:p>
          <a:p>
            <a:pPr marL="1085850" lvl="2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 err="1" smtClean="0"/>
              <a:t>Form</a:t>
            </a:r>
            <a:r>
              <a:rPr lang="fr-FR" sz="1600" dirty="0" smtClean="0"/>
              <a:t> of expression</a:t>
            </a:r>
          </a:p>
          <a:p>
            <a:pPr marL="1085850" lvl="2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200" dirty="0"/>
          </a:p>
          <a:p>
            <a:pPr lvl="2" algn="just">
              <a:spcAft>
                <a:spcPts val="600"/>
              </a:spcAft>
            </a:pPr>
            <a:endParaRPr lang="fr-FR" sz="1200" dirty="0" smtClean="0"/>
          </a:p>
          <a:p>
            <a:pPr marL="628650" lvl="1" indent="-171450" algn="just">
              <a:spcAft>
                <a:spcPts val="600"/>
              </a:spcAft>
              <a:buFont typeface="Wingdings" charset="2"/>
              <a:buChar char="Ø"/>
            </a:pPr>
            <a:r>
              <a:rPr lang="fr-FR" sz="1600" dirty="0" err="1" smtClean="0"/>
              <a:t>Duty</a:t>
            </a:r>
            <a:r>
              <a:rPr lang="fr-FR" sz="1600" dirty="0" smtClean="0"/>
              <a:t> of </a:t>
            </a:r>
            <a:r>
              <a:rPr lang="fr-FR" sz="1600" b="1" dirty="0" err="1" smtClean="0"/>
              <a:t>loyalty</a:t>
            </a:r>
            <a:endParaRPr lang="fr-FR" sz="1600" b="1" dirty="0" smtClean="0"/>
          </a:p>
          <a:p>
            <a:pPr algn="just">
              <a:spcAft>
                <a:spcPts val="600"/>
              </a:spcAft>
            </a:pPr>
            <a:endParaRPr lang="fr-FR" sz="1200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4964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III. Les obligations déontologiques des agents publics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fld id="{C4671DFD-9368-456D-B4A2-F421435CFC99}" type="slidenum">
              <a:rPr lang="fr-FR" smtClean="0"/>
              <a:t>9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48F07E-8F1C-4B9C-8B65-D9F47AC0A6FD}" type="slidenum">
              <a:rPr lang="fr-FR" altLang="fr-F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fr-FR" altLang="fr-FR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9956"/>
            <a:ext cx="8059667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1400" b="1" u="sng" dirty="0" smtClean="0"/>
              <a:t>D. Illustrations de mise en œuvre de principes déontologiques </a:t>
            </a:r>
          </a:p>
          <a:p>
            <a:pPr algn="just">
              <a:spcAft>
                <a:spcPts val="600"/>
              </a:spcAft>
            </a:pPr>
            <a:endParaRPr lang="fr-FR" sz="800" dirty="0" smtClean="0"/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b="1" dirty="0" smtClean="0"/>
              <a:t>L’utilisation des réseaux sociaux</a:t>
            </a:r>
          </a:p>
          <a:p>
            <a:pPr algn="just">
              <a:spcAft>
                <a:spcPts val="600"/>
              </a:spcAft>
            </a:pPr>
            <a:r>
              <a:rPr lang="fr-FR" sz="1400" dirty="0" smtClean="0"/>
              <a:t>L’utilisation des réseaux sociaux brouille la frontière entre la sphère publique et la sphère privée. Elle invite à adapter les solutions qui ont été dégagées pour l’application des principes déontologiques qui viennent encadrer la liberté d’expression des agents publics: discrétion professionnelle, devoir de réserve et de loyauté.</a:t>
            </a:r>
          </a:p>
          <a:p>
            <a:pPr algn="just">
              <a:spcAft>
                <a:spcPts val="600"/>
              </a:spcAft>
            </a:pPr>
            <a:endParaRPr lang="fr-FR" sz="1400" dirty="0" smtClean="0"/>
          </a:p>
          <a:p>
            <a:pPr marL="171450" indent="-171450" algn="just">
              <a:spcAft>
                <a:spcPts val="600"/>
              </a:spcAft>
              <a:buFont typeface="Wingdings" charset="2"/>
              <a:buChar char="Ø"/>
            </a:pPr>
            <a:r>
              <a:rPr lang="fr-FR" sz="1600" b="1" dirty="0"/>
              <a:t>Les « gilet jaune »</a:t>
            </a:r>
          </a:p>
          <a:p>
            <a:pPr algn="just">
              <a:spcAft>
                <a:spcPts val="600"/>
              </a:spcAft>
            </a:pPr>
            <a:r>
              <a:rPr lang="fr-FR" sz="1400" dirty="0" smtClean="0"/>
              <a:t>La participation des agents publics à un mouvement </a:t>
            </a:r>
            <a:r>
              <a:rPr lang="fr-FR" sz="1400" dirty="0"/>
              <a:t>social de contestation </a:t>
            </a:r>
            <a:r>
              <a:rPr lang="fr-FR" sz="1400" dirty="0" smtClean="0"/>
              <a:t>caractérisé par un rejet de la politique gouvernementale. Elle interroge la mise en œuvre du devoir de réserve et le maintien de la neutralité du service public.</a:t>
            </a:r>
          </a:p>
          <a:p>
            <a:pPr algn="just">
              <a:spcAft>
                <a:spcPts val="600"/>
              </a:spcAft>
            </a:pPr>
            <a:endParaRPr lang="fr-FR" sz="1400" dirty="0" smtClean="0"/>
          </a:p>
          <a:p>
            <a:pPr marL="171450" indent="-171450" algn="just">
              <a:spcAft>
                <a:spcPts val="600"/>
              </a:spcAft>
              <a:buFont typeface="Wingdings" charset="2"/>
              <a:buChar char="Ø"/>
            </a:pPr>
            <a:r>
              <a:rPr lang="fr-FR" sz="1600" b="1" dirty="0"/>
              <a:t>Le référendum d’initiative partagée </a:t>
            </a:r>
            <a:endParaRPr lang="fr-FR" sz="1600" b="1" dirty="0" smtClean="0"/>
          </a:p>
          <a:p>
            <a:pPr algn="just">
              <a:spcAft>
                <a:spcPts val="600"/>
              </a:spcAft>
            </a:pPr>
            <a:r>
              <a:rPr lang="fr-FR" sz="1400" dirty="0" smtClean="0"/>
              <a:t>Il s’agit de s’interroger sur la conciliation entre la participation des agents publics à la vie citoyenne et leurs obligations déontologiques.</a:t>
            </a:r>
            <a:endParaRPr lang="fr-FR" sz="1400" dirty="0"/>
          </a:p>
          <a:p>
            <a:pPr algn="just">
              <a:spcAft>
                <a:spcPts val="600"/>
              </a:spcAft>
            </a:pPr>
            <a:endParaRPr lang="fr-FR" sz="800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668529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-ppt-DGAFP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Thème Office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9651</TotalTime>
  <Words>693</Words>
  <Application>Microsoft Office PowerPoint</Application>
  <PresentationFormat>Affichage à l'écran (4:3)</PresentationFormat>
  <Paragraphs>144</Paragraphs>
  <Slides>12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Calibri</vt:lpstr>
      <vt:lpstr>Section-Bold</vt:lpstr>
      <vt:lpstr>Section-Medium</vt:lpstr>
      <vt:lpstr>Times New Roman</vt:lpstr>
      <vt:lpstr>Wingdings</vt:lpstr>
      <vt:lpstr>modele-ppt-DGAFP</vt:lpstr>
      <vt:lpstr>Atelier sur la déontologie et l’éthique Slovaquie 19 juin 2019</vt:lpstr>
      <vt:lpstr>Présentation PowerPoint</vt:lpstr>
      <vt:lpstr>Présentation PowerPoint</vt:lpstr>
      <vt:lpstr>I. Introduction</vt:lpstr>
      <vt:lpstr>II. Les apports de la loi du 20 avril 2016</vt:lpstr>
      <vt:lpstr>III. Les obligations déontologiques des agents publics</vt:lpstr>
      <vt:lpstr>III. Les obligations déontologiques des agents publics</vt:lpstr>
      <vt:lpstr>III. Les obligations déontologiques des agents publics</vt:lpstr>
      <vt:lpstr>III. Les obligations déontologiques des agents publics</vt:lpstr>
      <vt:lpstr>IV. Les acteurs de la déontologie</vt:lpstr>
      <vt:lpstr>IV. Les acteurs de la déontologie</vt:lpstr>
      <vt:lpstr>Présentation PowerPoint</vt:lpstr>
    </vt:vector>
  </TitlesOfParts>
  <Company>MINEFI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Michaël Chaussard</dc:creator>
  <cp:lastModifiedBy>TOURNETTE Tessa</cp:lastModifiedBy>
  <cp:revision>910</cp:revision>
  <cp:lastPrinted>2017-09-26T17:03:27Z</cp:lastPrinted>
  <dcterms:created xsi:type="dcterms:W3CDTF">2017-06-08T15:52:53Z</dcterms:created>
  <dcterms:modified xsi:type="dcterms:W3CDTF">2019-06-26T08:02:56Z</dcterms:modified>
</cp:coreProperties>
</file>